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svg" ContentType="image/svg+xml"/>
  <Default Extension="jpeg" ContentType="image/jpeg"/>
  <Default Extension="fntdata" ContentType="application/x-fontdata"/>
  <Default Extension="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slideLayout7.xml" ContentType="application/vnd.openxmlformats-officedocument.presentationml.slideLayout+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2" /><Relationship Type="http://schemas.openxmlformats.org/package/2006/relationships/metadata/core-properties" Target="/docProps/core.xml" Id="rId3"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true"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imes New Roman Bold" panose="02030802070405020303" charset="1"/>
      <p:regular r:id="rId19"/>
    </p:embeddedFont>
    <p:embeddedFont>
      <p:font typeface="Calibri (MS)" panose="020F0502020204030204" charset="1"/>
      <p:regular r:id="rId20"/>
    </p:embeddedFont>
    <p:embeddedFont>
      <p:font typeface="Times New Roman" panose="02030502070405020303" charset="1"/>
      <p:regular r:id="rId21"/>
    </p:embeddedFont>
    <p:embeddedFont>
      <p:font typeface="Calibri (MS) Bold" panose="020F0702030404030204" charset="1"/>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5.xml" Id="rId10" /><Relationship Type="http://schemas.openxmlformats.org/officeDocument/2006/relationships/slide" Target="/ppt/slides/slide6.xml" Id="rId11" /><Relationship Type="http://schemas.openxmlformats.org/officeDocument/2006/relationships/slide" Target="/ppt/slides/slide7.xml" Id="rId12" /><Relationship Type="http://schemas.openxmlformats.org/officeDocument/2006/relationships/slide" Target="/ppt/slides/slide8.xml" Id="rId13" /><Relationship Type="http://schemas.openxmlformats.org/officeDocument/2006/relationships/slide" Target="/ppt/slides/slide9.xml" Id="rId14" /><Relationship Type="http://schemas.openxmlformats.org/officeDocument/2006/relationships/slide" Target="/ppt/slides/slide10.xml" Id="rId15" /><Relationship Type="http://schemas.openxmlformats.org/officeDocument/2006/relationships/slide" Target="/ppt/slides/slide11.xml" Id="rId16" /><Relationship Type="http://schemas.openxmlformats.org/officeDocument/2006/relationships/slide" Target="/ppt/slides/slide12.xml" Id="rId17" /><Relationship Type="http://schemas.openxmlformats.org/officeDocument/2006/relationships/slide" Target="/ppt/slides/slide13.xml" Id="rId18" /><Relationship Type="http://schemas.openxmlformats.org/officeDocument/2006/relationships/font" Target="/ppt/fonts/font19.fntdata" Id="rId19" /><Relationship Type="http://schemas.openxmlformats.org/officeDocument/2006/relationships/presProps" Target="/ppt/presProps.xml" Id="rId2" /><Relationship Type="http://schemas.openxmlformats.org/officeDocument/2006/relationships/font" Target="/ppt/fonts/font20.fntdata" Id="rId20" /><Relationship Type="http://schemas.openxmlformats.org/officeDocument/2006/relationships/font" Target="/ppt/fonts/font21.fntdata" Id="rId21" /><Relationship Type="http://schemas.openxmlformats.org/officeDocument/2006/relationships/font" Target="/ppt/fonts/font22.fntdata" Id="rId22" /><Relationship Type="http://schemas.openxmlformats.org/officeDocument/2006/relationships/viewProps" Target="/ppt/viewProps.xml" Id="rId3" /><Relationship Type="http://schemas.openxmlformats.org/officeDocument/2006/relationships/theme" Target="/ppt/theme/theme1.xml" Id="rId4" /><Relationship Type="http://schemas.openxmlformats.org/officeDocument/2006/relationships/tableStyles" Target="/ppt/tableStyles.xml" Id="rId5" /><Relationship Type="http://schemas.openxmlformats.org/officeDocument/2006/relationships/slide" Target="/ppt/slides/slide1.xml" Id="rId6" /><Relationship Type="http://schemas.openxmlformats.org/officeDocument/2006/relationships/slide" Target="/ppt/slides/slide2.xml" Id="rId7" /><Relationship Type="http://schemas.openxmlformats.org/officeDocument/2006/relationships/slide" Target="/ppt/slides/slide3.xml" Id="rId8" /><Relationship Type="http://schemas.openxmlformats.org/officeDocument/2006/relationships/slide" Target="/ppt/slides/slide4.xml" Id="rId9"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7.xml" Id="rId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3.jpeg" Id="rId4" /><Relationship Type="http://schemas.openxmlformats.org/officeDocument/2006/relationships/image" Target="/ppt/media/image4.jpeg" Id="rId5" /><Relationship Type="http://schemas.openxmlformats.org/officeDocument/2006/relationships/image" Target="/ppt/media/image5.jpeg" Id="rId6"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jpeg" Id="rId2"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0.jpeg" Id="rId2"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jpeg" Id="rId2" /><Relationship Type="http://schemas.openxmlformats.org/officeDocument/2006/relationships/image" Target="/ppt/media/image7.jpeg"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8.jpeg" Id="rId2"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9.jpeg" Id="rId2" /><Relationship Type="http://schemas.openxmlformats.org/officeDocument/2006/relationships/image" Target="/ppt/media/image10.jpeg" Id="rId3"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1.png" Id="rId2" /><Relationship Type="http://schemas.openxmlformats.org/officeDocument/2006/relationships/image" Target="/ppt/media/image12.svg" Id="rId3" /><Relationship Type="http://schemas.openxmlformats.org/officeDocument/2006/relationships/image" Target="/ppt/media/image13.png" Id="rId4" /><Relationship Type="http://schemas.openxmlformats.org/officeDocument/2006/relationships/image" Target="/ppt/media/image14.svg" Id="rId5" /><Relationship Type="http://schemas.openxmlformats.org/officeDocument/2006/relationships/image" Target="/ppt/media/image15.png" Id="rId6" /><Relationship Type="http://schemas.openxmlformats.org/officeDocument/2006/relationships/image" Target="/ppt/media/image16.svg" Id="rId7"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7.jpeg" Id="rId2" /><Relationship Type="http://schemas.openxmlformats.org/officeDocument/2006/relationships/image" Target="/ppt/media/image18.jpeg" Id="rId3" /><Relationship Type="http://schemas.openxmlformats.org/officeDocument/2006/relationships/image" Target="/ppt/media/image19.jpeg" Id="rId4"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9.jpeg" Id="rId2"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0.jpeg" Id="rId2"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jpeg" Id="rId2" /></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sp>
        <p:nvSpPr>
          <p:cNvPr name="Freeform 2" id="2"/>
          <p:cNvSpPr/>
          <p:nvPr/>
        </p:nvSpPr>
        <p:spPr>
          <a:xfrm flipH="false" flipV="false" rot="0">
            <a:off x="231937" y="2146372"/>
            <a:ext cx="370258" cy="358140"/>
          </a:xfrm>
          <a:custGeom>
            <a:avLst/>
            <a:gdLst/>
            <a:ahLst/>
            <a:cxnLst/>
            <a:rect r="r" b="b" t="t" l="l"/>
            <a:pathLst>
              <a:path h="358140" w="370258">
                <a:moveTo>
                  <a:pt x="0" y="0"/>
                </a:moveTo>
                <a:lnTo>
                  <a:pt x="370257" y="0"/>
                </a:lnTo>
                <a:lnTo>
                  <a:pt x="370257" y="358140"/>
                </a:lnTo>
                <a:lnTo>
                  <a:pt x="0" y="358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67116" y="0"/>
            <a:ext cx="4120884" cy="10287000"/>
            <a:chOff x="0" y="0"/>
            <a:chExt cx="638433" cy="1593725"/>
          </a:xfrm>
        </p:grpSpPr>
        <p:sp>
          <p:nvSpPr>
            <p:cNvPr name="Freeform 4" id="4"/>
            <p:cNvSpPr/>
            <p:nvPr/>
          </p:nvSpPr>
          <p:spPr>
            <a:xfrm flipH="false" flipV="false" rot="0">
              <a:off x="0" y="0"/>
              <a:ext cx="638433" cy="1593725"/>
            </a:xfrm>
            <a:custGeom>
              <a:avLst/>
              <a:gdLst/>
              <a:ahLst/>
              <a:cxnLst/>
              <a:rect r="r" b="b" t="t" l="l"/>
              <a:pathLst>
                <a:path h="1593725" w="638433">
                  <a:moveTo>
                    <a:pt x="0" y="0"/>
                  </a:moveTo>
                  <a:lnTo>
                    <a:pt x="638433" y="0"/>
                  </a:lnTo>
                  <a:lnTo>
                    <a:pt x="638433" y="1593725"/>
                  </a:lnTo>
                  <a:lnTo>
                    <a:pt x="0" y="1593725"/>
                  </a:lnTo>
                  <a:close/>
                </a:path>
              </a:pathLst>
            </a:custGeom>
            <a:blipFill>
              <a:blip r:embed="rId4"/>
              <a:stretch>
                <a:fillRect l="-39139" t="0" r="-39139" b="0"/>
              </a:stretch>
            </a:blipFill>
          </p:spPr>
        </p:sp>
      </p:grpSp>
      <p:grpSp>
        <p:nvGrpSpPr>
          <p:cNvPr name="Group 5" id="5"/>
          <p:cNvGrpSpPr/>
          <p:nvPr/>
        </p:nvGrpSpPr>
        <p:grpSpPr>
          <a:xfrm rot="0">
            <a:off x="5925349" y="0"/>
            <a:ext cx="4120884" cy="10287000"/>
            <a:chOff x="0" y="0"/>
            <a:chExt cx="638433" cy="1593725"/>
          </a:xfrm>
        </p:grpSpPr>
        <p:sp>
          <p:nvSpPr>
            <p:cNvPr name="Freeform 6" id="6"/>
            <p:cNvSpPr/>
            <p:nvPr/>
          </p:nvSpPr>
          <p:spPr>
            <a:xfrm flipH="false" flipV="false" rot="0">
              <a:off x="0" y="0"/>
              <a:ext cx="638433" cy="1593725"/>
            </a:xfrm>
            <a:custGeom>
              <a:avLst/>
              <a:gdLst/>
              <a:ahLst/>
              <a:cxnLst/>
              <a:rect r="r" b="b" t="t" l="l"/>
              <a:pathLst>
                <a:path h="1593725" w="638433">
                  <a:moveTo>
                    <a:pt x="0" y="0"/>
                  </a:moveTo>
                  <a:lnTo>
                    <a:pt x="638433" y="0"/>
                  </a:lnTo>
                  <a:lnTo>
                    <a:pt x="638433" y="1593725"/>
                  </a:lnTo>
                  <a:lnTo>
                    <a:pt x="0" y="1593725"/>
                  </a:lnTo>
                  <a:close/>
                </a:path>
              </a:pathLst>
            </a:custGeom>
            <a:blipFill>
              <a:blip r:embed="rId5"/>
              <a:stretch>
                <a:fillRect l="-137340" t="0" r="-137340" b="0"/>
              </a:stretch>
            </a:blipFill>
          </p:spPr>
        </p:sp>
      </p:grpSp>
      <p:grpSp>
        <p:nvGrpSpPr>
          <p:cNvPr name="Group 7" id="7"/>
          <p:cNvGrpSpPr/>
          <p:nvPr/>
        </p:nvGrpSpPr>
        <p:grpSpPr>
          <a:xfrm rot="0">
            <a:off x="10046232" y="0"/>
            <a:ext cx="4120884" cy="10287000"/>
            <a:chOff x="0" y="0"/>
            <a:chExt cx="638433" cy="1593725"/>
          </a:xfrm>
        </p:grpSpPr>
        <p:sp>
          <p:nvSpPr>
            <p:cNvPr name="Freeform 8" id="8"/>
            <p:cNvSpPr/>
            <p:nvPr/>
          </p:nvSpPr>
          <p:spPr>
            <a:xfrm flipH="false" flipV="false" rot="0">
              <a:off x="0" y="0"/>
              <a:ext cx="638433" cy="1593725"/>
            </a:xfrm>
            <a:custGeom>
              <a:avLst/>
              <a:gdLst/>
              <a:ahLst/>
              <a:cxnLst/>
              <a:rect r="r" b="b" t="t" l="l"/>
              <a:pathLst>
                <a:path h="1593725" w="638433">
                  <a:moveTo>
                    <a:pt x="0" y="0"/>
                  </a:moveTo>
                  <a:lnTo>
                    <a:pt x="638433" y="0"/>
                  </a:lnTo>
                  <a:lnTo>
                    <a:pt x="638433" y="1593725"/>
                  </a:lnTo>
                  <a:lnTo>
                    <a:pt x="0" y="1593725"/>
                  </a:lnTo>
                  <a:close/>
                </a:path>
              </a:pathLst>
            </a:custGeom>
            <a:blipFill>
              <a:blip r:embed="rId6"/>
              <a:stretch>
                <a:fillRect l="-137340" t="0" r="-137340" b="0"/>
              </a:stretch>
            </a:blipFill>
          </p:spPr>
        </p:sp>
      </p:grpSp>
      <p:sp>
        <p:nvSpPr>
          <p:cNvPr name="AutoShape 9" id="9"/>
          <p:cNvSpPr/>
          <p:nvPr/>
        </p:nvSpPr>
        <p:spPr>
          <a:xfrm>
            <a:off x="602194" y="3954574"/>
            <a:ext cx="0" cy="5873160"/>
          </a:xfrm>
          <a:prstGeom prst="line">
            <a:avLst/>
          </a:prstGeom>
          <a:ln cap="flat" w="38100">
            <a:solidFill>
              <a:srgbClr val="422C27"/>
            </a:solidFill>
            <a:prstDash val="solid"/>
            <a:headEnd type="none" len="sm" w="sm"/>
            <a:tailEnd type="none" len="sm" w="sm"/>
          </a:ln>
        </p:spPr>
      </p:sp>
      <p:sp>
        <p:nvSpPr>
          <p:cNvPr name="AutoShape 10" id="10"/>
          <p:cNvSpPr/>
          <p:nvPr/>
        </p:nvSpPr>
        <p:spPr>
          <a:xfrm>
            <a:off x="621244" y="-2936580"/>
            <a:ext cx="0" cy="5873160"/>
          </a:xfrm>
          <a:prstGeom prst="line">
            <a:avLst/>
          </a:prstGeom>
          <a:ln cap="flat" w="38100">
            <a:solidFill>
              <a:srgbClr val="422C27"/>
            </a:solidFill>
            <a:prstDash val="solid"/>
            <a:headEnd type="none" len="sm" w="sm"/>
            <a:tailEnd type="none" len="sm" w="sm"/>
          </a:ln>
        </p:spPr>
      </p:sp>
      <p:sp>
        <p:nvSpPr>
          <p:cNvPr name="TextBox 11" id="11"/>
          <p:cNvSpPr txBox="true"/>
          <p:nvPr/>
        </p:nvSpPr>
        <p:spPr>
          <a:xfrm rot="0">
            <a:off x="783169" y="1910720"/>
            <a:ext cx="5323154" cy="1628775"/>
          </a:xfrm>
          <a:prstGeom prst="rect">
            <a:avLst/>
          </a:prstGeom>
        </p:spPr>
        <p:txBody>
          <a:bodyPr anchor="t" rtlCol="false" tIns="0" lIns="0" bIns="0" rIns="0">
            <a:spAutoFit/>
          </a:bodyPr>
          <a:lstStyle/>
          <a:p>
            <a:pPr algn="l">
              <a:lnSpc>
                <a:spcPts val="5400"/>
              </a:lnSpc>
            </a:pPr>
            <a:r>
              <a:rPr lang="en-US" sz="6000" b="true">
                <a:solidFill>
                  <a:srgbClr val="FFFFFF"/>
                </a:solidFill>
                <a:latin typeface="Times New Roman Bold"/>
                <a:ea typeface="Times New Roman Bold"/>
                <a:cs typeface="Times New Roman Bold"/>
                <a:sym typeface="Times New Roman Bold"/>
              </a:rPr>
              <a:t>Hospitality &amp; Hotels</a:t>
            </a:r>
          </a:p>
        </p:txBody>
      </p:sp>
      <p:sp>
        <p:nvSpPr>
          <p:cNvPr name="TextBox 12" id="12"/>
          <p:cNvSpPr txBox="true"/>
          <p:nvPr/>
        </p:nvSpPr>
        <p:spPr>
          <a:xfrm rot="0">
            <a:off x="274490" y="3868849"/>
            <a:ext cx="5650859" cy="3377565"/>
          </a:xfrm>
          <a:prstGeom prst="rect">
            <a:avLst/>
          </a:prstGeom>
        </p:spPr>
        <p:txBody>
          <a:bodyPr anchor="t" rtlCol="false" tIns="0" lIns="0" bIns="0" rIns="0">
            <a:spAutoFit/>
          </a:bodyPr>
          <a:lstStyle/>
          <a:p>
            <a:pPr algn="l">
              <a:lnSpc>
                <a:spcPts val="3359"/>
              </a:lnSpc>
            </a:pPr>
            <a:r>
              <a:rPr lang="en-US" sz="2400">
                <a:solidFill>
                  <a:srgbClr val="FFFFFF"/>
                </a:solidFill>
                <a:latin typeface="Calibri (MS)"/>
                <a:ea typeface="Calibri (MS)"/>
                <a:cs typeface="Calibri (MS)"/>
                <a:sym typeface="Calibri (MS)"/>
              </a:rPr>
              <a:t>Submitted By: Data Analytics Team – Analytics Career Connect </a:t>
            </a:r>
          </a:p>
          <a:p>
            <a:pPr algn="l">
              <a:lnSpc>
                <a:spcPts val="3359"/>
              </a:lnSpc>
            </a:pPr>
            <a:r>
              <a:rPr lang="en-US" sz="2400">
                <a:solidFill>
                  <a:srgbClr val="FFFFFF"/>
                </a:solidFill>
                <a:latin typeface="Calibri (MS)"/>
                <a:ea typeface="Calibri (MS)"/>
                <a:cs typeface="Calibri (MS)"/>
                <a:sym typeface="Calibri (MS)"/>
              </a:rPr>
              <a:t>Submitted To: Wasim Patwari (CEO and Founder) </a:t>
            </a:r>
          </a:p>
          <a:p>
            <a:pPr algn="l">
              <a:lnSpc>
                <a:spcPts val="3359"/>
              </a:lnSpc>
            </a:pPr>
            <a:r>
              <a:rPr lang="en-US" sz="2400">
                <a:solidFill>
                  <a:srgbClr val="FFFFFF"/>
                </a:solidFill>
                <a:latin typeface="Calibri (MS)"/>
                <a:ea typeface="Calibri (MS)"/>
                <a:cs typeface="Calibri (MS)"/>
                <a:sym typeface="Calibri (MS)"/>
              </a:rPr>
              <a:t>Deadline: 05/09/2025 </a:t>
            </a:r>
          </a:p>
          <a:p>
            <a:pPr algn="l">
              <a:lnSpc>
                <a:spcPts val="3359"/>
              </a:lnSpc>
            </a:pPr>
            <a:r>
              <a:rPr lang="en-US" sz="2400">
                <a:solidFill>
                  <a:srgbClr val="FFFFFF"/>
                </a:solidFill>
                <a:latin typeface="Calibri (MS)"/>
                <a:ea typeface="Calibri (MS)"/>
                <a:cs typeface="Calibri (MS)"/>
                <a:sym typeface="Calibri (MS)"/>
              </a:rPr>
              <a:t>Report Format: PPT</a:t>
            </a:r>
          </a:p>
          <a:p>
            <a:pPr algn="l">
              <a:lnSpc>
                <a:spcPts val="3359"/>
              </a:lnSpc>
            </a:pPr>
            <a:r>
              <a:rPr lang="en-US" sz="2400">
                <a:solidFill>
                  <a:srgbClr val="FFFFFF"/>
                </a:solidFill>
                <a:latin typeface="Calibri (MS)"/>
                <a:ea typeface="Calibri (MS)"/>
                <a:cs typeface="Calibri (MS)"/>
                <a:sym typeface="Calibri (MS)"/>
              </a:rPr>
              <a:t>Submitted By: Mohammed Afnan Ahmed </a:t>
            </a:r>
          </a:p>
          <a:p>
            <a:pPr algn="l">
              <a:lnSpc>
                <a:spcPts val="33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grpSp>
        <p:nvGrpSpPr>
          <p:cNvPr name="Group 2" id="2"/>
          <p:cNvGrpSpPr/>
          <p:nvPr/>
        </p:nvGrpSpPr>
        <p:grpSpPr>
          <a:xfrm rot="0">
            <a:off x="9819569" y="-481965"/>
            <a:ext cx="896714" cy="3975538"/>
            <a:chOff x="0" y="0"/>
            <a:chExt cx="236172" cy="1047055"/>
          </a:xfrm>
        </p:grpSpPr>
        <p:sp>
          <p:nvSpPr>
            <p:cNvPr name="Freeform 3" id="3"/>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4" id="4"/>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sp>
        <p:nvSpPr>
          <p:cNvPr name="TextBox 5" id="5"/>
          <p:cNvSpPr txBox="true"/>
          <p:nvPr/>
        </p:nvSpPr>
        <p:spPr>
          <a:xfrm rot="0">
            <a:off x="229463" y="1553429"/>
            <a:ext cx="8914537" cy="904875"/>
          </a:xfrm>
          <a:prstGeom prst="rect">
            <a:avLst/>
          </a:prstGeom>
        </p:spPr>
        <p:txBody>
          <a:bodyPr anchor="t" rtlCol="false" tIns="0" lIns="0" bIns="0" rIns="0">
            <a:spAutoFit/>
          </a:bodyPr>
          <a:lstStyle/>
          <a:p>
            <a:pPr algn="ctr">
              <a:lnSpc>
                <a:spcPts val="5400"/>
              </a:lnSpc>
            </a:pPr>
            <a:r>
              <a:rPr lang="en-US" sz="6000" b="true">
                <a:solidFill>
                  <a:srgbClr val="FFFFFF"/>
                </a:solidFill>
                <a:latin typeface="Times New Roman Bold"/>
                <a:ea typeface="Times New Roman Bold"/>
                <a:cs typeface="Times New Roman Bold"/>
                <a:sym typeface="Times New Roman Bold"/>
              </a:rPr>
              <a:t>Opportunities</a:t>
            </a:r>
          </a:p>
        </p:txBody>
      </p:sp>
      <p:sp>
        <p:nvSpPr>
          <p:cNvPr name="TextBox 6" id="6"/>
          <p:cNvSpPr txBox="true"/>
          <p:nvPr/>
        </p:nvSpPr>
        <p:spPr>
          <a:xfrm rot="0">
            <a:off x="529177" y="3108135"/>
            <a:ext cx="8889560" cy="5751830"/>
          </a:xfrm>
          <a:prstGeom prst="rect">
            <a:avLst/>
          </a:prstGeom>
        </p:spPr>
        <p:txBody>
          <a:bodyPr anchor="t" rtlCol="false" tIns="0" lIns="0" bIns="0" rIns="0">
            <a:spAutoFit/>
          </a:bodyPr>
          <a:lstStyle/>
          <a:p>
            <a:pPr algn="just">
              <a:lnSpc>
                <a:spcPts val="3359"/>
              </a:lnSpc>
            </a:pPr>
            <a:r>
              <a:rPr lang="en-US" sz="2400">
                <a:solidFill>
                  <a:srgbClr val="FFFFFF"/>
                </a:solidFill>
                <a:latin typeface="Calibri (MS)"/>
                <a:ea typeface="Calibri (MS)"/>
                <a:cs typeface="Calibri (MS)"/>
                <a:sym typeface="Calibri (MS)"/>
              </a:rPr>
              <a:t>Emerging Markets – Rapidly growing regions creating new opportunities for hospitality expansion.</a:t>
            </a:r>
          </a:p>
          <a:p>
            <a:pPr algn="just">
              <a:lnSpc>
                <a:spcPts val="3359"/>
              </a:lnSpc>
            </a:pPr>
          </a:p>
          <a:p>
            <a:pPr algn="just">
              <a:lnSpc>
                <a:spcPts val="3359"/>
              </a:lnSpc>
            </a:pPr>
            <a:r>
              <a:rPr lang="en-US" sz="2400">
                <a:solidFill>
                  <a:srgbClr val="FFFFFF"/>
                </a:solidFill>
                <a:latin typeface="Calibri (MS)"/>
                <a:ea typeface="Calibri (MS)"/>
                <a:cs typeface="Calibri (MS)"/>
                <a:sym typeface="Calibri (MS)"/>
              </a:rPr>
              <a:t>Tech-Driven Solutions – AI, VR, and digital tools enhancing efficiency and guest experiences.</a:t>
            </a:r>
          </a:p>
          <a:p>
            <a:pPr algn="just">
              <a:lnSpc>
                <a:spcPts val="3359"/>
              </a:lnSpc>
            </a:pPr>
          </a:p>
          <a:p>
            <a:pPr algn="just">
              <a:lnSpc>
                <a:spcPts val="3359"/>
              </a:lnSpc>
            </a:pPr>
            <a:r>
              <a:rPr lang="en-US" sz="2400">
                <a:solidFill>
                  <a:srgbClr val="FFFFFF"/>
                </a:solidFill>
                <a:latin typeface="Calibri (MS)"/>
                <a:ea typeface="Calibri (MS)"/>
                <a:cs typeface="Calibri (MS)"/>
                <a:sym typeface="Calibri (MS)"/>
              </a:rPr>
              <a:t>Experiential Travel – Guests seek unique, immersive, and memorable stay experiences.</a:t>
            </a:r>
          </a:p>
          <a:p>
            <a:pPr algn="just">
              <a:lnSpc>
                <a:spcPts val="3359"/>
              </a:lnSpc>
            </a:pPr>
          </a:p>
          <a:p>
            <a:pPr algn="just">
              <a:lnSpc>
                <a:spcPts val="3079"/>
              </a:lnSpc>
            </a:pPr>
          </a:p>
          <a:p>
            <a:pPr algn="just">
              <a:lnSpc>
                <a:spcPts val="3079"/>
              </a:lnSpc>
            </a:pPr>
          </a:p>
          <a:p>
            <a:pPr algn="just">
              <a:lnSpc>
                <a:spcPts val="3079"/>
              </a:lnSpc>
            </a:pPr>
          </a:p>
          <a:p>
            <a:pPr algn="just">
              <a:lnSpc>
                <a:spcPts val="3079"/>
              </a:lnSpc>
            </a:pPr>
          </a:p>
          <a:p>
            <a:pPr algn="just">
              <a:lnSpc>
                <a:spcPts val="3079"/>
              </a:lnSpc>
            </a:pPr>
          </a:p>
        </p:txBody>
      </p:sp>
      <p:grpSp>
        <p:nvGrpSpPr>
          <p:cNvPr name="Group 7" id="7"/>
          <p:cNvGrpSpPr/>
          <p:nvPr/>
        </p:nvGrpSpPr>
        <p:grpSpPr>
          <a:xfrm rot="0">
            <a:off x="10716283" y="0"/>
            <a:ext cx="7571717" cy="10287000"/>
            <a:chOff x="0" y="0"/>
            <a:chExt cx="1173057" cy="1593725"/>
          </a:xfrm>
        </p:grpSpPr>
        <p:sp>
          <p:nvSpPr>
            <p:cNvPr name="Freeform 8" id="8"/>
            <p:cNvSpPr/>
            <p:nvPr/>
          </p:nvSpPr>
          <p:spPr>
            <a:xfrm flipH="false" flipV="false" rot="0">
              <a:off x="0" y="0"/>
              <a:ext cx="1173057" cy="1593725"/>
            </a:xfrm>
            <a:custGeom>
              <a:avLst/>
              <a:gdLst/>
              <a:ahLst/>
              <a:cxnLst/>
              <a:rect r="r" b="b" t="t" l="l"/>
              <a:pathLst>
                <a:path h="1593725" w="1173057">
                  <a:moveTo>
                    <a:pt x="0" y="0"/>
                  </a:moveTo>
                  <a:lnTo>
                    <a:pt x="1173057" y="0"/>
                  </a:lnTo>
                  <a:lnTo>
                    <a:pt x="1173057" y="1593725"/>
                  </a:lnTo>
                  <a:lnTo>
                    <a:pt x="0" y="1593725"/>
                  </a:lnTo>
                  <a:close/>
                </a:path>
              </a:pathLst>
            </a:custGeom>
            <a:blipFill>
              <a:blip r:embed="rId2"/>
              <a:stretch>
                <a:fillRect l="0" t="-1531" r="0" b="-1531"/>
              </a:stretch>
            </a:blipFill>
          </p:spPr>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422C27"/>
        </a:solidFill>
      </p:bgPr>
    </p:bg>
    <p:spTree>
      <p:nvGrpSpPr>
        <p:cNvPr id="1" name=""/>
        <p:cNvGrpSpPr/>
        <p:nvPr/>
      </p:nvGrpSpPr>
      <p:grpSpPr>
        <a:xfrm>
          <a:off x="0" y="0"/>
          <a:ext cx="0" cy="0"/>
          <a:chOff x="0" y="0"/>
          <a:chExt cx="0" cy="0"/>
        </a:xfrm>
      </p:grpSpPr>
      <p:sp>
        <p:nvSpPr>
          <p:cNvPr name="TextBox 2" id="2"/>
          <p:cNvSpPr txBox="true"/>
          <p:nvPr/>
        </p:nvSpPr>
        <p:spPr>
          <a:xfrm rot="0">
            <a:off x="6367378" y="1410500"/>
            <a:ext cx="5178602" cy="1190625"/>
          </a:xfrm>
          <a:prstGeom prst="rect">
            <a:avLst/>
          </a:prstGeom>
        </p:spPr>
        <p:txBody>
          <a:bodyPr anchor="t" rtlCol="false" tIns="0" lIns="0" bIns="0" rIns="0">
            <a:spAutoFit/>
          </a:bodyPr>
          <a:lstStyle/>
          <a:p>
            <a:pPr algn="ctr">
              <a:lnSpc>
                <a:spcPts val="8400"/>
              </a:lnSpc>
            </a:pPr>
            <a:r>
              <a:rPr lang="en-US" sz="6000" b="true">
                <a:solidFill>
                  <a:srgbClr val="FFFFFF"/>
                </a:solidFill>
                <a:latin typeface="Times New Roman Bold"/>
                <a:ea typeface="Times New Roman Bold"/>
                <a:cs typeface="Times New Roman Bold"/>
                <a:sym typeface="Times New Roman Bold"/>
              </a:rPr>
              <a:t>Conclus</a:t>
            </a:r>
            <a:r>
              <a:rPr lang="en-US" sz="6000" b="true">
                <a:solidFill>
                  <a:srgbClr val="FFFFFF"/>
                </a:solidFill>
                <a:latin typeface="Times New Roman Bold"/>
                <a:ea typeface="Times New Roman Bold"/>
                <a:cs typeface="Times New Roman Bold"/>
                <a:sym typeface="Times New Roman Bold"/>
              </a:rPr>
              <a:t>ion</a:t>
            </a:r>
          </a:p>
        </p:txBody>
      </p:sp>
      <p:sp>
        <p:nvSpPr>
          <p:cNvPr name="TextBox 3" id="3"/>
          <p:cNvSpPr txBox="true"/>
          <p:nvPr/>
        </p:nvSpPr>
        <p:spPr>
          <a:xfrm rot="0">
            <a:off x="2547567" y="3802380"/>
            <a:ext cx="13817270" cy="3966845"/>
          </a:xfrm>
          <a:prstGeom prst="rect">
            <a:avLst/>
          </a:prstGeom>
        </p:spPr>
        <p:txBody>
          <a:bodyPr anchor="t" rtlCol="false" tIns="0" lIns="0" bIns="0" rIns="0">
            <a:spAutoFit/>
          </a:bodyPr>
          <a:lstStyle/>
          <a:p>
            <a:pPr algn="just">
              <a:lnSpc>
                <a:spcPts val="4480"/>
              </a:lnSpc>
              <a:spcBef>
                <a:spcPct val="0"/>
              </a:spcBef>
            </a:pPr>
            <a:r>
              <a:rPr lang="en-US" b="true" sz="3200">
                <a:solidFill>
                  <a:srgbClr val="FFFFFF"/>
                </a:solidFill>
                <a:latin typeface="Calibri (MS) Bold"/>
                <a:ea typeface="Calibri (MS) Bold"/>
                <a:cs typeface="Calibri (MS) Bold"/>
                <a:sym typeface="Calibri (MS) Bold"/>
              </a:rPr>
              <a:t>I</a:t>
            </a:r>
            <a:r>
              <a:rPr lang="en-US" sz="3200">
                <a:solidFill>
                  <a:srgbClr val="FFFFFF"/>
                </a:solidFill>
                <a:latin typeface="Calibri (MS)"/>
                <a:ea typeface="Calibri (MS)"/>
                <a:cs typeface="Calibri (MS)"/>
                <a:sym typeface="Calibri (MS)"/>
              </a:rPr>
              <a:t>n conclusion, the hospitality and h</a:t>
            </a:r>
            <a:r>
              <a:rPr lang="en-US" sz="3200">
                <a:solidFill>
                  <a:srgbClr val="FFFFFF"/>
                </a:solidFill>
                <a:latin typeface="Calibri (MS)"/>
                <a:ea typeface="Calibri (MS)"/>
                <a:cs typeface="Calibri (MS)"/>
                <a:sym typeface="Calibri (MS)"/>
              </a:rPr>
              <a:t>otels industry continues to evolve with changing customer expectations, technological innovations, and global trends. From addressing labor shortages and rising costs to embracing sustainability and experiential travel, the sector is constantly adapting to stay competitive. Ultimately, hospitality is not just about providing service—it is about creating meaningful experiences that leave lasting impressions on guests.</a:t>
            </a:r>
          </a:p>
          <a:p>
            <a:pPr algn="ctr">
              <a:lnSpc>
                <a:spcPts val="448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422C27"/>
        </a:solidFill>
      </p:bgPr>
    </p:bg>
    <p:spTree>
      <p:nvGrpSpPr>
        <p:cNvPr id="1" name=""/>
        <p:cNvGrpSpPr/>
        <p:nvPr/>
      </p:nvGrpSpPr>
      <p:grpSpPr>
        <a:xfrm>
          <a:off x="0" y="0"/>
          <a:ext cx="0" cy="0"/>
          <a:chOff x="0" y="0"/>
          <a:chExt cx="0" cy="0"/>
        </a:xfrm>
      </p:grpSpPr>
      <p:sp>
        <p:nvSpPr>
          <p:cNvPr name="TextBox 2" id="2"/>
          <p:cNvSpPr txBox="true"/>
          <p:nvPr/>
        </p:nvSpPr>
        <p:spPr>
          <a:xfrm rot="0">
            <a:off x="6392105" y="790575"/>
            <a:ext cx="5178602" cy="1190625"/>
          </a:xfrm>
          <a:prstGeom prst="rect">
            <a:avLst/>
          </a:prstGeom>
        </p:spPr>
        <p:txBody>
          <a:bodyPr anchor="t" rtlCol="false" tIns="0" lIns="0" bIns="0" rIns="0">
            <a:spAutoFit/>
          </a:bodyPr>
          <a:lstStyle/>
          <a:p>
            <a:pPr algn="ctr">
              <a:lnSpc>
                <a:spcPts val="8400"/>
              </a:lnSpc>
            </a:pPr>
            <a:r>
              <a:rPr lang="en-US" sz="6000" b="true">
                <a:solidFill>
                  <a:srgbClr val="FFFFFF"/>
                </a:solidFill>
                <a:latin typeface="Times New Roman Bold"/>
                <a:ea typeface="Times New Roman Bold"/>
                <a:cs typeface="Times New Roman Bold"/>
                <a:sym typeface="Times New Roman Bold"/>
              </a:rPr>
              <a:t>References</a:t>
            </a:r>
          </a:p>
        </p:txBody>
      </p:sp>
      <p:sp>
        <p:nvSpPr>
          <p:cNvPr name="TextBox 3" id="3"/>
          <p:cNvSpPr txBox="true"/>
          <p:nvPr/>
        </p:nvSpPr>
        <p:spPr>
          <a:xfrm rot="0">
            <a:off x="2181030" y="2762358"/>
            <a:ext cx="13600752" cy="6301439"/>
          </a:xfrm>
          <a:prstGeom prst="rect">
            <a:avLst/>
          </a:prstGeom>
        </p:spPr>
        <p:txBody>
          <a:bodyPr anchor="t" rtlCol="false" tIns="0" lIns="0" bIns="0" rIns="0">
            <a:spAutoFit/>
          </a:bodyPr>
          <a:lstStyle/>
          <a:p>
            <a:pPr algn="ctr">
              <a:lnSpc>
                <a:spcPts val="4516"/>
              </a:lnSpc>
            </a:pPr>
            <a:r>
              <a:rPr lang="en-US" sz="3225">
                <a:solidFill>
                  <a:srgbClr val="FFFFFF"/>
                </a:solidFill>
                <a:latin typeface="Calibri (MS)"/>
                <a:ea typeface="Calibri (MS)"/>
                <a:cs typeface="Calibri (MS)"/>
                <a:sym typeface="Calibri (MS)"/>
              </a:rPr>
              <a:t>https://www.siteminder.com/r/hospitality-industry/ https://www.shms.com/en/news/history-of-hospitality/ https://www.slideshare.net/slideshow/introduction-to-the-hospitality-industry-77302190/77302190</a:t>
            </a:r>
          </a:p>
          <a:p>
            <a:pPr algn="ctr">
              <a:lnSpc>
                <a:spcPts val="4516"/>
              </a:lnSpc>
            </a:pPr>
            <a:r>
              <a:rPr lang="en-US" sz="3225">
                <a:solidFill>
                  <a:srgbClr val="FFFFFF"/>
                </a:solidFill>
                <a:latin typeface="Calibri (MS)"/>
                <a:ea typeface="Calibri (MS)"/>
                <a:cs typeface="Calibri (MS)"/>
                <a:sym typeface="Calibri (MS)"/>
              </a:rPr>
              <a:t> https://www.bigfoothospitality.com/post/major-departments-in-hotels https://www.siteminder.com/r/types-of-hotels/ https://www.siteminder.com/r/hotel-departments-building-functions/ https://www.shms.com/en/news/top-hospitality-trends/ </a:t>
            </a:r>
          </a:p>
          <a:p>
            <a:pPr algn="ctr">
              <a:lnSpc>
                <a:spcPts val="4516"/>
              </a:lnSpc>
            </a:pPr>
            <a:r>
              <a:rPr lang="en-US" sz="3225">
                <a:solidFill>
                  <a:srgbClr val="FFFFFF"/>
                </a:solidFill>
                <a:latin typeface="Calibri (MS)"/>
                <a:ea typeface="Calibri (MS)"/>
                <a:cs typeface="Calibri (MS)"/>
                <a:sym typeface="Calibri (MS)"/>
              </a:rPr>
              <a:t>https://www.netsuite.com/portal/resource/articles/erp/hospitality-industry-challenges.shtml </a:t>
            </a:r>
          </a:p>
          <a:p>
            <a:pPr algn="ctr">
              <a:lnSpc>
                <a:spcPts val="4516"/>
              </a:lnSpc>
              <a:spcBef>
                <a:spcPct val="0"/>
              </a:spcBef>
            </a:pPr>
            <a:r>
              <a:rPr lang="en-US" sz="3225">
                <a:solidFill>
                  <a:srgbClr val="FFFFFF"/>
                </a:solidFill>
                <a:latin typeface="Calibri (MS)"/>
                <a:ea typeface="Calibri (MS)"/>
                <a:cs typeface="Calibri (MS)"/>
                <a:sym typeface="Calibri (MS)"/>
              </a:rPr>
              <a:t>https://www.hospitalitynet.org/opinion/4124818.html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TextBox 3" id="3"/>
          <p:cNvSpPr txBox="true"/>
          <p:nvPr/>
        </p:nvSpPr>
        <p:spPr>
          <a:xfrm rot="0">
            <a:off x="3252023" y="4049317"/>
            <a:ext cx="11783954" cy="2426315"/>
          </a:xfrm>
          <a:prstGeom prst="rect">
            <a:avLst/>
          </a:prstGeom>
        </p:spPr>
        <p:txBody>
          <a:bodyPr anchor="t" rtlCol="false" tIns="0" lIns="0" bIns="0" rIns="0">
            <a:spAutoFit/>
          </a:bodyPr>
          <a:lstStyle/>
          <a:p>
            <a:pPr algn="ctr">
              <a:lnSpc>
                <a:spcPts val="14789"/>
              </a:lnSpc>
            </a:pPr>
            <a:r>
              <a:rPr lang="en-US" sz="16432" b="true">
                <a:solidFill>
                  <a:srgbClr val="FFFFFF"/>
                </a:solidFill>
                <a:latin typeface="Times New Roman Bold"/>
                <a:ea typeface="Times New Roman Bold"/>
                <a:cs typeface="Times New Roman Bold"/>
                <a:sym typeface="Times New Roman Bold"/>
              </a:rPr>
              <a:t>Thank You</a:t>
            </a:r>
          </a:p>
        </p:txBody>
      </p:sp>
      <p:grpSp>
        <p:nvGrpSpPr>
          <p:cNvPr name="Group 4" id="4"/>
          <p:cNvGrpSpPr/>
          <p:nvPr/>
        </p:nvGrpSpPr>
        <p:grpSpPr>
          <a:xfrm rot="0">
            <a:off x="3761872" y="6115701"/>
            <a:ext cx="10764255" cy="274381"/>
            <a:chOff x="0" y="0"/>
            <a:chExt cx="2835030" cy="72265"/>
          </a:xfrm>
        </p:grpSpPr>
        <p:sp>
          <p:nvSpPr>
            <p:cNvPr name="Freeform 5" id="5"/>
            <p:cNvSpPr/>
            <p:nvPr/>
          </p:nvSpPr>
          <p:spPr>
            <a:xfrm flipH="false" flipV="false" rot="0">
              <a:off x="0" y="0"/>
              <a:ext cx="2835030" cy="72265"/>
            </a:xfrm>
            <a:custGeom>
              <a:avLst/>
              <a:gdLst/>
              <a:ahLst/>
              <a:cxnLst/>
              <a:rect r="r" b="b" t="t" l="l"/>
              <a:pathLst>
                <a:path h="72265" w="2835030">
                  <a:moveTo>
                    <a:pt x="0" y="0"/>
                  </a:moveTo>
                  <a:lnTo>
                    <a:pt x="2835030" y="0"/>
                  </a:lnTo>
                  <a:lnTo>
                    <a:pt x="2835030" y="72265"/>
                  </a:lnTo>
                  <a:lnTo>
                    <a:pt x="0" y="72265"/>
                  </a:lnTo>
                  <a:close/>
                </a:path>
              </a:pathLst>
            </a:custGeom>
            <a:solidFill>
              <a:srgbClr val="CA813B"/>
            </a:solidFill>
          </p:spPr>
        </p:sp>
        <p:sp>
          <p:nvSpPr>
            <p:cNvPr name="TextBox 6" id="6"/>
            <p:cNvSpPr txBox="true"/>
            <p:nvPr/>
          </p:nvSpPr>
          <p:spPr>
            <a:xfrm>
              <a:off x="0" y="-57150"/>
              <a:ext cx="2835030" cy="129415"/>
            </a:xfrm>
            <a:prstGeom prst="rect">
              <a:avLst/>
            </a:prstGeom>
          </p:spPr>
          <p:txBody>
            <a:bodyPr anchor="ctr" rtlCol="false" tIns="50800" lIns="50800" bIns="50800" rIns="50800"/>
            <a:lstStyle/>
            <a:p>
              <a:pPr algn="ctr">
                <a:lnSpc>
                  <a:spcPts val="2363"/>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grpSp>
        <p:nvGrpSpPr>
          <p:cNvPr name="Group 2" id="2"/>
          <p:cNvGrpSpPr/>
          <p:nvPr/>
        </p:nvGrpSpPr>
        <p:grpSpPr>
          <a:xfrm rot="0">
            <a:off x="0" y="4556234"/>
            <a:ext cx="3848614" cy="5730766"/>
            <a:chOff x="0" y="0"/>
            <a:chExt cx="1054657" cy="1570433"/>
          </a:xfrm>
        </p:grpSpPr>
        <p:sp>
          <p:nvSpPr>
            <p:cNvPr name="Freeform 3" id="3"/>
            <p:cNvSpPr/>
            <p:nvPr/>
          </p:nvSpPr>
          <p:spPr>
            <a:xfrm flipH="false" flipV="false" rot="0">
              <a:off x="0" y="0"/>
              <a:ext cx="1054657" cy="1570433"/>
            </a:xfrm>
            <a:custGeom>
              <a:avLst/>
              <a:gdLst/>
              <a:ahLst/>
              <a:cxnLst/>
              <a:rect r="r" b="b" t="t" l="l"/>
              <a:pathLst>
                <a:path h="1570433" w="1054657">
                  <a:moveTo>
                    <a:pt x="0" y="0"/>
                  </a:moveTo>
                  <a:lnTo>
                    <a:pt x="1054657" y="0"/>
                  </a:lnTo>
                  <a:lnTo>
                    <a:pt x="1054657" y="1570433"/>
                  </a:lnTo>
                  <a:lnTo>
                    <a:pt x="0" y="1570433"/>
                  </a:lnTo>
                  <a:close/>
                </a:path>
              </a:pathLst>
            </a:custGeom>
            <a:blipFill>
              <a:blip r:embed="rId2"/>
              <a:stretch>
                <a:fillRect l="-82359" t="0" r="-82359" b="0"/>
              </a:stretch>
            </a:blipFill>
          </p:spPr>
        </p:sp>
      </p:grpSp>
      <p:grpSp>
        <p:nvGrpSpPr>
          <p:cNvPr name="Group 4" id="4"/>
          <p:cNvGrpSpPr/>
          <p:nvPr/>
        </p:nvGrpSpPr>
        <p:grpSpPr>
          <a:xfrm rot="0">
            <a:off x="14439386" y="0"/>
            <a:ext cx="3848614" cy="5730766"/>
            <a:chOff x="0" y="0"/>
            <a:chExt cx="1054657" cy="1570433"/>
          </a:xfrm>
        </p:grpSpPr>
        <p:sp>
          <p:nvSpPr>
            <p:cNvPr name="Freeform 5" id="5"/>
            <p:cNvSpPr/>
            <p:nvPr/>
          </p:nvSpPr>
          <p:spPr>
            <a:xfrm flipH="false" flipV="false" rot="0">
              <a:off x="0" y="0"/>
              <a:ext cx="1054657" cy="1570433"/>
            </a:xfrm>
            <a:custGeom>
              <a:avLst/>
              <a:gdLst/>
              <a:ahLst/>
              <a:cxnLst/>
              <a:rect r="r" b="b" t="t" l="l"/>
              <a:pathLst>
                <a:path h="1570433" w="1054657">
                  <a:moveTo>
                    <a:pt x="0" y="0"/>
                  </a:moveTo>
                  <a:lnTo>
                    <a:pt x="1054657" y="0"/>
                  </a:lnTo>
                  <a:lnTo>
                    <a:pt x="1054657" y="1570433"/>
                  </a:lnTo>
                  <a:lnTo>
                    <a:pt x="0" y="1570433"/>
                  </a:lnTo>
                  <a:close/>
                </a:path>
              </a:pathLst>
            </a:custGeom>
            <a:blipFill>
              <a:blip r:embed="rId3"/>
              <a:stretch>
                <a:fillRect l="-5839" t="0" r="-5839" b="0"/>
              </a:stretch>
            </a:blipFill>
          </p:spPr>
        </p:sp>
      </p:grpSp>
      <p:grpSp>
        <p:nvGrpSpPr>
          <p:cNvPr name="Group 6" id="6"/>
          <p:cNvGrpSpPr/>
          <p:nvPr/>
        </p:nvGrpSpPr>
        <p:grpSpPr>
          <a:xfrm rot="0">
            <a:off x="3400257" y="7681041"/>
            <a:ext cx="896714" cy="3975538"/>
            <a:chOff x="0" y="0"/>
            <a:chExt cx="236172" cy="1047055"/>
          </a:xfrm>
        </p:grpSpPr>
        <p:sp>
          <p:nvSpPr>
            <p:cNvPr name="Freeform 7" id="7"/>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8" id="8"/>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grpSp>
        <p:nvGrpSpPr>
          <p:cNvPr name="Group 9" id="9"/>
          <p:cNvGrpSpPr/>
          <p:nvPr/>
        </p:nvGrpSpPr>
        <p:grpSpPr>
          <a:xfrm rot="0">
            <a:off x="13991029" y="-1110155"/>
            <a:ext cx="896714" cy="3975538"/>
            <a:chOff x="0" y="0"/>
            <a:chExt cx="236172" cy="1047055"/>
          </a:xfrm>
        </p:grpSpPr>
        <p:sp>
          <p:nvSpPr>
            <p:cNvPr name="Freeform 10" id="10"/>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11" id="11"/>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sp>
        <p:nvSpPr>
          <p:cNvPr name="TextBox 12" id="12"/>
          <p:cNvSpPr txBox="true"/>
          <p:nvPr/>
        </p:nvSpPr>
        <p:spPr>
          <a:xfrm rot="0">
            <a:off x="4554173" y="3294471"/>
            <a:ext cx="9179654" cy="904875"/>
          </a:xfrm>
          <a:prstGeom prst="rect">
            <a:avLst/>
          </a:prstGeom>
        </p:spPr>
        <p:txBody>
          <a:bodyPr anchor="t" rtlCol="false" tIns="0" lIns="0" bIns="0" rIns="0">
            <a:spAutoFit/>
          </a:bodyPr>
          <a:lstStyle/>
          <a:p>
            <a:pPr algn="ctr">
              <a:lnSpc>
                <a:spcPts val="5400"/>
              </a:lnSpc>
            </a:pPr>
            <a:r>
              <a:rPr lang="en-US" sz="6000" b="true">
                <a:solidFill>
                  <a:srgbClr val="FFFFFF"/>
                </a:solidFill>
                <a:latin typeface="Times New Roman Bold"/>
                <a:ea typeface="Times New Roman Bold"/>
                <a:cs typeface="Times New Roman Bold"/>
                <a:sym typeface="Times New Roman Bold"/>
              </a:rPr>
              <a:t>Introduction</a:t>
            </a:r>
          </a:p>
        </p:txBody>
      </p:sp>
      <p:sp>
        <p:nvSpPr>
          <p:cNvPr name="TextBox 13" id="13"/>
          <p:cNvSpPr txBox="true"/>
          <p:nvPr/>
        </p:nvSpPr>
        <p:spPr>
          <a:xfrm rot="0">
            <a:off x="4143889" y="4832531"/>
            <a:ext cx="10000223" cy="2139315"/>
          </a:xfrm>
          <a:prstGeom prst="rect">
            <a:avLst/>
          </a:prstGeom>
        </p:spPr>
        <p:txBody>
          <a:bodyPr anchor="t" rtlCol="false" tIns="0" lIns="0" bIns="0" rIns="0">
            <a:spAutoFit/>
          </a:bodyPr>
          <a:lstStyle/>
          <a:p>
            <a:pPr algn="just">
              <a:lnSpc>
                <a:spcPts val="3359"/>
              </a:lnSpc>
            </a:pPr>
            <a:r>
              <a:rPr lang="en-US" sz="2399">
                <a:solidFill>
                  <a:srgbClr val="FFFFFF"/>
                </a:solidFill>
                <a:latin typeface="Calibri (MS)"/>
                <a:ea typeface="Calibri (MS)"/>
                <a:cs typeface="Calibri (MS)"/>
                <a:sym typeface="Calibri (MS)"/>
              </a:rPr>
              <a:t>The hospitality industry focuses on delivering excellent service and memorable experiences to guests. It significantly contributes to the global economy by creating jobs and supporting tourism. Covering hotels, restaurants, travel, and event management, it plays a key role in customer satisfaction and cultural exchange.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grpSp>
        <p:nvGrpSpPr>
          <p:cNvPr name="Group 2" id="2"/>
          <p:cNvGrpSpPr/>
          <p:nvPr/>
        </p:nvGrpSpPr>
        <p:grpSpPr>
          <a:xfrm rot="0">
            <a:off x="10004014" y="0"/>
            <a:ext cx="8283986" cy="10287000"/>
            <a:chOff x="0" y="0"/>
            <a:chExt cx="1264649" cy="1570433"/>
          </a:xfrm>
        </p:grpSpPr>
        <p:sp>
          <p:nvSpPr>
            <p:cNvPr name="Freeform 3" id="3"/>
            <p:cNvSpPr/>
            <p:nvPr/>
          </p:nvSpPr>
          <p:spPr>
            <a:xfrm flipH="false" flipV="false" rot="0">
              <a:off x="0" y="0"/>
              <a:ext cx="1264649" cy="1570433"/>
            </a:xfrm>
            <a:custGeom>
              <a:avLst/>
              <a:gdLst/>
              <a:ahLst/>
              <a:cxnLst/>
              <a:rect r="r" b="b" t="t" l="l"/>
              <a:pathLst>
                <a:path h="1570433" w="1264649">
                  <a:moveTo>
                    <a:pt x="0" y="0"/>
                  </a:moveTo>
                  <a:lnTo>
                    <a:pt x="1264649" y="0"/>
                  </a:lnTo>
                  <a:lnTo>
                    <a:pt x="1264649" y="1570433"/>
                  </a:lnTo>
                  <a:lnTo>
                    <a:pt x="0" y="1570433"/>
                  </a:lnTo>
                  <a:close/>
                </a:path>
              </a:pathLst>
            </a:custGeom>
            <a:blipFill>
              <a:blip r:embed="rId2"/>
              <a:stretch>
                <a:fillRect l="-43192" t="0" r="-43192" b="0"/>
              </a:stretch>
            </a:blipFill>
          </p:spPr>
        </p:sp>
      </p:grpSp>
      <p:grpSp>
        <p:nvGrpSpPr>
          <p:cNvPr name="Group 4" id="4"/>
          <p:cNvGrpSpPr/>
          <p:nvPr/>
        </p:nvGrpSpPr>
        <p:grpSpPr>
          <a:xfrm rot="0">
            <a:off x="9555657" y="3155731"/>
            <a:ext cx="896714" cy="3975538"/>
            <a:chOff x="0" y="0"/>
            <a:chExt cx="236172" cy="1047055"/>
          </a:xfrm>
        </p:grpSpPr>
        <p:sp>
          <p:nvSpPr>
            <p:cNvPr name="Freeform 5" id="5"/>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6" id="6"/>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sp>
        <p:nvSpPr>
          <p:cNvPr name="TextBox 7" id="7"/>
          <p:cNvSpPr txBox="true"/>
          <p:nvPr/>
        </p:nvSpPr>
        <p:spPr>
          <a:xfrm rot="0">
            <a:off x="710754" y="1797578"/>
            <a:ext cx="8609934" cy="904875"/>
          </a:xfrm>
          <a:prstGeom prst="rect">
            <a:avLst/>
          </a:prstGeom>
        </p:spPr>
        <p:txBody>
          <a:bodyPr anchor="t" rtlCol="false" tIns="0" lIns="0" bIns="0" rIns="0">
            <a:spAutoFit/>
          </a:bodyPr>
          <a:lstStyle/>
          <a:p>
            <a:pPr algn="ctr">
              <a:lnSpc>
                <a:spcPts val="5400"/>
              </a:lnSpc>
            </a:pPr>
            <a:r>
              <a:rPr lang="en-US" sz="6000">
                <a:solidFill>
                  <a:srgbClr val="FFFFFF"/>
                </a:solidFill>
                <a:latin typeface="Times New Roman"/>
                <a:ea typeface="Times New Roman"/>
                <a:cs typeface="Times New Roman"/>
                <a:sym typeface="Times New Roman"/>
              </a:rPr>
              <a:t>I</a:t>
            </a:r>
            <a:r>
              <a:rPr lang="en-US" sz="6000" b="true">
                <a:solidFill>
                  <a:srgbClr val="FFFFFF"/>
                </a:solidFill>
                <a:latin typeface="Times New Roman Bold"/>
                <a:ea typeface="Times New Roman Bold"/>
                <a:cs typeface="Times New Roman Bold"/>
                <a:sym typeface="Times New Roman Bold"/>
              </a:rPr>
              <a:t>mportance of Hotels </a:t>
            </a:r>
          </a:p>
        </p:txBody>
      </p:sp>
      <p:sp>
        <p:nvSpPr>
          <p:cNvPr name="TextBox 8" id="8"/>
          <p:cNvSpPr txBox="true"/>
          <p:nvPr/>
        </p:nvSpPr>
        <p:spPr>
          <a:xfrm rot="0">
            <a:off x="710754" y="3341173"/>
            <a:ext cx="8115300" cy="2120265"/>
          </a:xfrm>
          <a:prstGeom prst="rect">
            <a:avLst/>
          </a:prstGeom>
        </p:spPr>
        <p:txBody>
          <a:bodyPr anchor="t" rtlCol="false" tIns="0" lIns="0" bIns="0" rIns="0">
            <a:spAutoFit/>
          </a:bodyPr>
          <a:lstStyle/>
          <a:p>
            <a:pPr algn="just">
              <a:lnSpc>
                <a:spcPts val="3359"/>
              </a:lnSpc>
            </a:pPr>
            <a:r>
              <a:rPr lang="en-US" sz="2400">
                <a:solidFill>
                  <a:srgbClr val="FFFFFF"/>
                </a:solidFill>
                <a:latin typeface="Calibri (MS)"/>
                <a:ea typeface="Calibri (MS)"/>
                <a:cs typeface="Calibri (MS)"/>
                <a:sym typeface="Calibri (MS)"/>
              </a:rPr>
              <a:t>The hotel industry is highly competitive and essential, catering to people’s needs for work, relaxation, and vacations. Even small mistakes can affect business, so hotels rely on multiple departments to ensure smooth operations and customer satisfaction.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grpSp>
        <p:nvGrpSpPr>
          <p:cNvPr name="Group 2" id="2"/>
          <p:cNvGrpSpPr/>
          <p:nvPr/>
        </p:nvGrpSpPr>
        <p:grpSpPr>
          <a:xfrm rot="0">
            <a:off x="13921502" y="0"/>
            <a:ext cx="4366498" cy="10287000"/>
            <a:chOff x="0" y="0"/>
            <a:chExt cx="666598" cy="1570433"/>
          </a:xfrm>
        </p:grpSpPr>
        <p:sp>
          <p:nvSpPr>
            <p:cNvPr name="Freeform 3" id="3"/>
            <p:cNvSpPr/>
            <p:nvPr/>
          </p:nvSpPr>
          <p:spPr>
            <a:xfrm flipH="false" flipV="false" rot="0">
              <a:off x="0" y="0"/>
              <a:ext cx="666598" cy="1570433"/>
            </a:xfrm>
            <a:custGeom>
              <a:avLst/>
              <a:gdLst/>
              <a:ahLst/>
              <a:cxnLst/>
              <a:rect r="r" b="b" t="t" l="l"/>
              <a:pathLst>
                <a:path h="1570433" w="666598">
                  <a:moveTo>
                    <a:pt x="0" y="0"/>
                  </a:moveTo>
                  <a:lnTo>
                    <a:pt x="666598" y="0"/>
                  </a:lnTo>
                  <a:lnTo>
                    <a:pt x="666598" y="1570433"/>
                  </a:lnTo>
                  <a:lnTo>
                    <a:pt x="0" y="1570433"/>
                  </a:lnTo>
                  <a:close/>
                </a:path>
              </a:pathLst>
            </a:custGeom>
            <a:blipFill>
              <a:blip r:embed="rId2"/>
              <a:stretch>
                <a:fillRect l="-33045" t="0" r="-33045" b="0"/>
              </a:stretch>
            </a:blipFill>
          </p:spPr>
        </p:sp>
      </p:grpSp>
      <p:grpSp>
        <p:nvGrpSpPr>
          <p:cNvPr name="Group 4" id="4"/>
          <p:cNvGrpSpPr/>
          <p:nvPr/>
        </p:nvGrpSpPr>
        <p:grpSpPr>
          <a:xfrm rot="0">
            <a:off x="9555005" y="0"/>
            <a:ext cx="4366498" cy="10287000"/>
            <a:chOff x="0" y="0"/>
            <a:chExt cx="666598" cy="1570433"/>
          </a:xfrm>
        </p:grpSpPr>
        <p:sp>
          <p:nvSpPr>
            <p:cNvPr name="Freeform 5" id="5"/>
            <p:cNvSpPr/>
            <p:nvPr/>
          </p:nvSpPr>
          <p:spPr>
            <a:xfrm flipH="false" flipV="false" rot="0">
              <a:off x="0" y="0"/>
              <a:ext cx="666598" cy="1570433"/>
            </a:xfrm>
            <a:custGeom>
              <a:avLst/>
              <a:gdLst/>
              <a:ahLst/>
              <a:cxnLst/>
              <a:rect r="r" b="b" t="t" l="l"/>
              <a:pathLst>
                <a:path h="1570433" w="666598">
                  <a:moveTo>
                    <a:pt x="0" y="0"/>
                  </a:moveTo>
                  <a:lnTo>
                    <a:pt x="666598" y="0"/>
                  </a:lnTo>
                  <a:lnTo>
                    <a:pt x="666598" y="1570433"/>
                  </a:lnTo>
                  <a:lnTo>
                    <a:pt x="0" y="1570433"/>
                  </a:lnTo>
                  <a:close/>
                </a:path>
              </a:pathLst>
            </a:custGeom>
            <a:blipFill>
              <a:blip r:embed="rId3"/>
              <a:stretch>
                <a:fillRect l="-126471" t="0" r="-126471" b="0"/>
              </a:stretch>
            </a:blipFill>
          </p:spPr>
        </p:sp>
      </p:grpSp>
      <p:grpSp>
        <p:nvGrpSpPr>
          <p:cNvPr name="Group 6" id="6"/>
          <p:cNvGrpSpPr/>
          <p:nvPr/>
        </p:nvGrpSpPr>
        <p:grpSpPr>
          <a:xfrm rot="0">
            <a:off x="9106648" y="-1447603"/>
            <a:ext cx="896714" cy="3975538"/>
            <a:chOff x="0" y="0"/>
            <a:chExt cx="236172" cy="1047055"/>
          </a:xfrm>
        </p:grpSpPr>
        <p:sp>
          <p:nvSpPr>
            <p:cNvPr name="Freeform 7" id="7"/>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8" id="8"/>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grpSp>
        <p:nvGrpSpPr>
          <p:cNvPr name="Group 9" id="9"/>
          <p:cNvGrpSpPr/>
          <p:nvPr/>
        </p:nvGrpSpPr>
        <p:grpSpPr>
          <a:xfrm rot="0">
            <a:off x="9106648" y="8299231"/>
            <a:ext cx="896714" cy="3975538"/>
            <a:chOff x="0" y="0"/>
            <a:chExt cx="236172" cy="1047055"/>
          </a:xfrm>
        </p:grpSpPr>
        <p:sp>
          <p:nvSpPr>
            <p:cNvPr name="Freeform 10" id="10"/>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11" id="11"/>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sp>
        <p:nvSpPr>
          <p:cNvPr name="TextBox 12" id="12"/>
          <p:cNvSpPr txBox="true"/>
          <p:nvPr/>
        </p:nvSpPr>
        <p:spPr>
          <a:xfrm rot="0">
            <a:off x="853867" y="2099310"/>
            <a:ext cx="6482143" cy="904875"/>
          </a:xfrm>
          <a:prstGeom prst="rect">
            <a:avLst/>
          </a:prstGeom>
        </p:spPr>
        <p:txBody>
          <a:bodyPr anchor="t" rtlCol="false" tIns="0" lIns="0" bIns="0" rIns="0">
            <a:spAutoFit/>
          </a:bodyPr>
          <a:lstStyle/>
          <a:p>
            <a:pPr algn="ctr">
              <a:lnSpc>
                <a:spcPts val="5400"/>
              </a:lnSpc>
            </a:pPr>
            <a:r>
              <a:rPr lang="en-US" sz="6000" b="true">
                <a:solidFill>
                  <a:srgbClr val="FFFFFF"/>
                </a:solidFill>
                <a:latin typeface="Times New Roman Bold"/>
                <a:ea typeface="Times New Roman Bold"/>
                <a:cs typeface="Times New Roman Bold"/>
                <a:sym typeface="Times New Roman Bold"/>
              </a:rPr>
              <a:t>History &amp; Evolution </a:t>
            </a:r>
          </a:p>
        </p:txBody>
      </p:sp>
      <p:sp>
        <p:nvSpPr>
          <p:cNvPr name="TextBox 13" id="13"/>
          <p:cNvSpPr txBox="true"/>
          <p:nvPr/>
        </p:nvSpPr>
        <p:spPr>
          <a:xfrm rot="0">
            <a:off x="853867" y="3709163"/>
            <a:ext cx="8115300" cy="2120265"/>
          </a:xfrm>
          <a:prstGeom prst="rect">
            <a:avLst/>
          </a:prstGeom>
        </p:spPr>
        <p:txBody>
          <a:bodyPr anchor="t" rtlCol="false" tIns="0" lIns="0" bIns="0" rIns="0">
            <a:spAutoFit/>
          </a:bodyPr>
          <a:lstStyle/>
          <a:p>
            <a:pPr algn="just">
              <a:lnSpc>
                <a:spcPts val="3359"/>
              </a:lnSpc>
            </a:pPr>
            <a:r>
              <a:rPr lang="en-US" sz="2400">
                <a:solidFill>
                  <a:srgbClr val="FFFFFF"/>
                </a:solidFill>
                <a:latin typeface="Calibri (MS)"/>
                <a:ea typeface="Calibri (MS)"/>
                <a:cs typeface="Calibri (MS)"/>
                <a:sym typeface="Calibri (MS)"/>
              </a:rPr>
              <a:t>Hospitality is about welcoming and caring for guests, ensuring they feel valued and comfortable. It goes beyond food and lodging to create memorable experiences and connections. The industry includes hotels, restaurants, resorts, and event planning.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grpSp>
        <p:nvGrpSpPr>
          <p:cNvPr name="Group 2" id="2"/>
          <p:cNvGrpSpPr/>
          <p:nvPr/>
        </p:nvGrpSpPr>
        <p:grpSpPr>
          <a:xfrm rot="0">
            <a:off x="6663199" y="4166077"/>
            <a:ext cx="4961601" cy="4753212"/>
            <a:chOff x="0" y="0"/>
            <a:chExt cx="1306759" cy="1251875"/>
          </a:xfrm>
        </p:grpSpPr>
        <p:sp>
          <p:nvSpPr>
            <p:cNvPr name="Freeform 3" id="3"/>
            <p:cNvSpPr/>
            <p:nvPr/>
          </p:nvSpPr>
          <p:spPr>
            <a:xfrm flipH="false" flipV="false" rot="0">
              <a:off x="0" y="0"/>
              <a:ext cx="1306759" cy="1251875"/>
            </a:xfrm>
            <a:custGeom>
              <a:avLst/>
              <a:gdLst/>
              <a:ahLst/>
              <a:cxnLst/>
              <a:rect r="r" b="b" t="t" l="l"/>
              <a:pathLst>
                <a:path h="1251875" w="1306759">
                  <a:moveTo>
                    <a:pt x="0" y="0"/>
                  </a:moveTo>
                  <a:lnTo>
                    <a:pt x="1306759" y="0"/>
                  </a:lnTo>
                  <a:lnTo>
                    <a:pt x="1306759" y="1251875"/>
                  </a:lnTo>
                  <a:lnTo>
                    <a:pt x="0" y="1251875"/>
                  </a:lnTo>
                  <a:close/>
                </a:path>
              </a:pathLst>
            </a:custGeom>
            <a:solidFill>
              <a:srgbClr val="CA813B"/>
            </a:solidFill>
          </p:spPr>
        </p:sp>
        <p:sp>
          <p:nvSpPr>
            <p:cNvPr name="TextBox 4" id="4"/>
            <p:cNvSpPr txBox="true"/>
            <p:nvPr/>
          </p:nvSpPr>
          <p:spPr>
            <a:xfrm>
              <a:off x="0" y="-57150"/>
              <a:ext cx="1306759" cy="1309025"/>
            </a:xfrm>
            <a:prstGeom prst="rect">
              <a:avLst/>
            </a:prstGeom>
          </p:spPr>
          <p:txBody>
            <a:bodyPr anchor="ctr" rtlCol="false" tIns="50800" lIns="50800" bIns="50800" rIns="50800"/>
            <a:lstStyle/>
            <a:p>
              <a:pPr algn="ctr">
                <a:lnSpc>
                  <a:spcPts val="2363"/>
                </a:lnSpc>
              </a:pPr>
            </a:p>
          </p:txBody>
        </p:sp>
      </p:grpSp>
      <p:grpSp>
        <p:nvGrpSpPr>
          <p:cNvPr name="Group 5" id="5"/>
          <p:cNvGrpSpPr/>
          <p:nvPr/>
        </p:nvGrpSpPr>
        <p:grpSpPr>
          <a:xfrm rot="0">
            <a:off x="1213829" y="4166077"/>
            <a:ext cx="4961601" cy="4753212"/>
            <a:chOff x="0" y="0"/>
            <a:chExt cx="1306759" cy="1251875"/>
          </a:xfrm>
        </p:grpSpPr>
        <p:sp>
          <p:nvSpPr>
            <p:cNvPr name="Freeform 6" id="6"/>
            <p:cNvSpPr/>
            <p:nvPr/>
          </p:nvSpPr>
          <p:spPr>
            <a:xfrm flipH="false" flipV="false" rot="0">
              <a:off x="0" y="0"/>
              <a:ext cx="1306759" cy="1251875"/>
            </a:xfrm>
            <a:custGeom>
              <a:avLst/>
              <a:gdLst/>
              <a:ahLst/>
              <a:cxnLst/>
              <a:rect r="r" b="b" t="t" l="l"/>
              <a:pathLst>
                <a:path h="1251875" w="1306759">
                  <a:moveTo>
                    <a:pt x="0" y="0"/>
                  </a:moveTo>
                  <a:lnTo>
                    <a:pt x="1306759" y="0"/>
                  </a:lnTo>
                  <a:lnTo>
                    <a:pt x="1306759" y="1251875"/>
                  </a:lnTo>
                  <a:lnTo>
                    <a:pt x="0" y="1251875"/>
                  </a:lnTo>
                  <a:close/>
                </a:path>
              </a:pathLst>
            </a:custGeom>
            <a:solidFill>
              <a:srgbClr val="CA813B"/>
            </a:solidFill>
          </p:spPr>
        </p:sp>
        <p:sp>
          <p:nvSpPr>
            <p:cNvPr name="TextBox 7" id="7"/>
            <p:cNvSpPr txBox="true"/>
            <p:nvPr/>
          </p:nvSpPr>
          <p:spPr>
            <a:xfrm>
              <a:off x="0" y="-57150"/>
              <a:ext cx="1306759" cy="1309025"/>
            </a:xfrm>
            <a:prstGeom prst="rect">
              <a:avLst/>
            </a:prstGeom>
          </p:spPr>
          <p:txBody>
            <a:bodyPr anchor="ctr" rtlCol="false" tIns="50800" lIns="50800" bIns="50800" rIns="50800"/>
            <a:lstStyle/>
            <a:p>
              <a:pPr algn="ctr">
                <a:lnSpc>
                  <a:spcPts val="2363"/>
                </a:lnSpc>
              </a:pPr>
            </a:p>
          </p:txBody>
        </p:sp>
      </p:grpSp>
      <p:grpSp>
        <p:nvGrpSpPr>
          <p:cNvPr name="Group 8" id="8"/>
          <p:cNvGrpSpPr/>
          <p:nvPr/>
        </p:nvGrpSpPr>
        <p:grpSpPr>
          <a:xfrm rot="0">
            <a:off x="12110576" y="4166077"/>
            <a:ext cx="4961601" cy="4753212"/>
            <a:chOff x="0" y="0"/>
            <a:chExt cx="1306759" cy="1251875"/>
          </a:xfrm>
        </p:grpSpPr>
        <p:sp>
          <p:nvSpPr>
            <p:cNvPr name="Freeform 9" id="9"/>
            <p:cNvSpPr/>
            <p:nvPr/>
          </p:nvSpPr>
          <p:spPr>
            <a:xfrm flipH="false" flipV="false" rot="0">
              <a:off x="0" y="0"/>
              <a:ext cx="1306759" cy="1251875"/>
            </a:xfrm>
            <a:custGeom>
              <a:avLst/>
              <a:gdLst/>
              <a:ahLst/>
              <a:cxnLst/>
              <a:rect r="r" b="b" t="t" l="l"/>
              <a:pathLst>
                <a:path h="1251875" w="1306759">
                  <a:moveTo>
                    <a:pt x="0" y="0"/>
                  </a:moveTo>
                  <a:lnTo>
                    <a:pt x="1306759" y="0"/>
                  </a:lnTo>
                  <a:lnTo>
                    <a:pt x="1306759" y="1251875"/>
                  </a:lnTo>
                  <a:lnTo>
                    <a:pt x="0" y="1251875"/>
                  </a:lnTo>
                  <a:close/>
                </a:path>
              </a:pathLst>
            </a:custGeom>
            <a:solidFill>
              <a:srgbClr val="CA813B"/>
            </a:solidFill>
          </p:spPr>
        </p:sp>
        <p:sp>
          <p:nvSpPr>
            <p:cNvPr name="TextBox 10" id="10"/>
            <p:cNvSpPr txBox="true"/>
            <p:nvPr/>
          </p:nvSpPr>
          <p:spPr>
            <a:xfrm>
              <a:off x="0" y="-57150"/>
              <a:ext cx="1306759" cy="1309025"/>
            </a:xfrm>
            <a:prstGeom prst="rect">
              <a:avLst/>
            </a:prstGeom>
          </p:spPr>
          <p:txBody>
            <a:bodyPr anchor="ctr" rtlCol="false" tIns="50800" lIns="50800" bIns="50800" rIns="50800"/>
            <a:lstStyle/>
            <a:p>
              <a:pPr algn="ctr">
                <a:lnSpc>
                  <a:spcPts val="2363"/>
                </a:lnSpc>
              </a:pPr>
            </a:p>
          </p:txBody>
        </p:sp>
      </p:grpSp>
      <p:sp>
        <p:nvSpPr>
          <p:cNvPr name="Freeform 11" id="11"/>
          <p:cNvSpPr/>
          <p:nvPr/>
        </p:nvSpPr>
        <p:spPr>
          <a:xfrm flipH="false" flipV="false" rot="0">
            <a:off x="3375259" y="4438184"/>
            <a:ext cx="687615" cy="748261"/>
          </a:xfrm>
          <a:custGeom>
            <a:avLst/>
            <a:gdLst/>
            <a:ahLst/>
            <a:cxnLst/>
            <a:rect r="r" b="b" t="t" l="l"/>
            <a:pathLst>
              <a:path h="748261" w="687615">
                <a:moveTo>
                  <a:pt x="0" y="0"/>
                </a:moveTo>
                <a:lnTo>
                  <a:pt x="687615" y="0"/>
                </a:lnTo>
                <a:lnTo>
                  <a:pt x="687615" y="748262"/>
                </a:lnTo>
                <a:lnTo>
                  <a:pt x="0" y="748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810918" y="4395239"/>
            <a:ext cx="664169" cy="824589"/>
          </a:xfrm>
          <a:custGeom>
            <a:avLst/>
            <a:gdLst/>
            <a:ahLst/>
            <a:cxnLst/>
            <a:rect r="r" b="b" t="t" l="l"/>
            <a:pathLst>
              <a:path h="824589" w="664169">
                <a:moveTo>
                  <a:pt x="0" y="0"/>
                </a:moveTo>
                <a:lnTo>
                  <a:pt x="664170" y="0"/>
                </a:lnTo>
                <a:lnTo>
                  <a:pt x="664170" y="824589"/>
                </a:lnTo>
                <a:lnTo>
                  <a:pt x="0" y="824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226100" y="4438184"/>
            <a:ext cx="730553" cy="705316"/>
          </a:xfrm>
          <a:custGeom>
            <a:avLst/>
            <a:gdLst/>
            <a:ahLst/>
            <a:cxnLst/>
            <a:rect r="r" b="b" t="t" l="l"/>
            <a:pathLst>
              <a:path h="705316" w="730553">
                <a:moveTo>
                  <a:pt x="0" y="0"/>
                </a:moveTo>
                <a:lnTo>
                  <a:pt x="730553" y="0"/>
                </a:lnTo>
                <a:lnTo>
                  <a:pt x="730553" y="705316"/>
                </a:lnTo>
                <a:lnTo>
                  <a:pt x="0" y="7053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4231805" y="2167723"/>
            <a:ext cx="9158228" cy="904875"/>
          </a:xfrm>
          <a:prstGeom prst="rect">
            <a:avLst/>
          </a:prstGeom>
        </p:spPr>
        <p:txBody>
          <a:bodyPr anchor="t" rtlCol="false" tIns="0" lIns="0" bIns="0" rIns="0">
            <a:spAutoFit/>
          </a:bodyPr>
          <a:lstStyle/>
          <a:p>
            <a:pPr algn="ctr">
              <a:lnSpc>
                <a:spcPts val="5400"/>
              </a:lnSpc>
            </a:pPr>
            <a:r>
              <a:rPr lang="en-US" sz="6000" b="true">
                <a:solidFill>
                  <a:srgbClr val="FFFFFF"/>
                </a:solidFill>
                <a:latin typeface="Times New Roman Bold"/>
                <a:ea typeface="Times New Roman Bold"/>
                <a:cs typeface="Times New Roman Bold"/>
                <a:sym typeface="Times New Roman Bold"/>
              </a:rPr>
              <a:t>Departments &amp; Operations</a:t>
            </a:r>
          </a:p>
        </p:txBody>
      </p:sp>
      <p:sp>
        <p:nvSpPr>
          <p:cNvPr name="TextBox 15" id="15"/>
          <p:cNvSpPr txBox="true"/>
          <p:nvPr/>
        </p:nvSpPr>
        <p:spPr>
          <a:xfrm rot="0">
            <a:off x="6908919" y="5955234"/>
            <a:ext cx="4470162" cy="1282065"/>
          </a:xfrm>
          <a:prstGeom prst="rect">
            <a:avLst/>
          </a:prstGeom>
        </p:spPr>
        <p:txBody>
          <a:bodyPr anchor="t" rtlCol="false" tIns="0" lIns="0" bIns="0" rIns="0">
            <a:spAutoFit/>
          </a:bodyPr>
          <a:lstStyle/>
          <a:p>
            <a:pPr algn="just">
              <a:lnSpc>
                <a:spcPts val="3359"/>
              </a:lnSpc>
            </a:pPr>
            <a:r>
              <a:rPr lang="en-US" sz="2400">
                <a:solidFill>
                  <a:srgbClr val="FFFFFF"/>
                </a:solidFill>
                <a:latin typeface="Calibri (MS)"/>
                <a:ea typeface="Calibri (MS)"/>
                <a:cs typeface="Calibri (MS)"/>
                <a:sym typeface="Calibri (MS)"/>
              </a:rPr>
              <a:t>Ensures cleanliness, hygiene, and comfort in guest rooms and hotel areas.</a:t>
            </a:r>
          </a:p>
        </p:txBody>
      </p:sp>
      <p:sp>
        <p:nvSpPr>
          <p:cNvPr name="TextBox 16" id="16"/>
          <p:cNvSpPr txBox="true"/>
          <p:nvPr/>
        </p:nvSpPr>
        <p:spPr>
          <a:xfrm rot="0">
            <a:off x="7743536" y="5238554"/>
            <a:ext cx="2800928" cy="609600"/>
          </a:xfrm>
          <a:prstGeom prst="rect">
            <a:avLst/>
          </a:prstGeom>
        </p:spPr>
        <p:txBody>
          <a:bodyPr anchor="t" rtlCol="false" tIns="0" lIns="0" bIns="0" rIns="0">
            <a:spAutoFit/>
          </a:bodyPr>
          <a:lstStyle/>
          <a:p>
            <a:pPr algn="ctr">
              <a:lnSpc>
                <a:spcPts val="4200"/>
              </a:lnSpc>
            </a:pPr>
            <a:r>
              <a:rPr lang="en-US" sz="3000" b="true">
                <a:solidFill>
                  <a:srgbClr val="FFFFFF"/>
                </a:solidFill>
                <a:latin typeface="Times New Roman Bold"/>
                <a:ea typeface="Times New Roman Bold"/>
                <a:cs typeface="Times New Roman Bold"/>
                <a:sym typeface="Times New Roman Bold"/>
              </a:rPr>
              <a:t>Housekeeping</a:t>
            </a:r>
          </a:p>
        </p:txBody>
      </p:sp>
      <p:sp>
        <p:nvSpPr>
          <p:cNvPr name="TextBox 17" id="17"/>
          <p:cNvSpPr txBox="true"/>
          <p:nvPr/>
        </p:nvSpPr>
        <p:spPr>
          <a:xfrm rot="0">
            <a:off x="1311310" y="5955234"/>
            <a:ext cx="4866114" cy="1282065"/>
          </a:xfrm>
          <a:prstGeom prst="rect">
            <a:avLst/>
          </a:prstGeom>
        </p:spPr>
        <p:txBody>
          <a:bodyPr anchor="t" rtlCol="false" tIns="0" lIns="0" bIns="0" rIns="0">
            <a:spAutoFit/>
          </a:bodyPr>
          <a:lstStyle/>
          <a:p>
            <a:pPr algn="just">
              <a:lnSpc>
                <a:spcPts val="3359"/>
              </a:lnSpc>
            </a:pPr>
            <a:r>
              <a:rPr lang="en-US" sz="2400">
                <a:solidFill>
                  <a:srgbClr val="FFFFFF"/>
                </a:solidFill>
                <a:latin typeface="Calibri (MS)"/>
                <a:ea typeface="Calibri (MS)"/>
                <a:cs typeface="Calibri (MS)"/>
                <a:sym typeface="Calibri (MS)"/>
              </a:rPr>
              <a:t>Manages  guest check-in, check-out, reservations, and customer service.</a:t>
            </a:r>
          </a:p>
          <a:p>
            <a:pPr algn="just">
              <a:lnSpc>
                <a:spcPts val="3359"/>
              </a:lnSpc>
            </a:pPr>
          </a:p>
        </p:txBody>
      </p:sp>
      <p:sp>
        <p:nvSpPr>
          <p:cNvPr name="TextBox 18" id="18"/>
          <p:cNvSpPr txBox="true"/>
          <p:nvPr/>
        </p:nvSpPr>
        <p:spPr>
          <a:xfrm rot="0">
            <a:off x="1764886" y="5225517"/>
            <a:ext cx="3908362" cy="609600"/>
          </a:xfrm>
          <a:prstGeom prst="rect">
            <a:avLst/>
          </a:prstGeom>
        </p:spPr>
        <p:txBody>
          <a:bodyPr anchor="t" rtlCol="false" tIns="0" lIns="0" bIns="0" rIns="0">
            <a:spAutoFit/>
          </a:bodyPr>
          <a:lstStyle/>
          <a:p>
            <a:pPr algn="ctr">
              <a:lnSpc>
                <a:spcPts val="4200"/>
              </a:lnSpc>
            </a:pPr>
            <a:r>
              <a:rPr lang="en-US" sz="3000" b="true">
                <a:solidFill>
                  <a:srgbClr val="FFFFFF"/>
                </a:solidFill>
                <a:latin typeface="Times New Roman Bold"/>
                <a:ea typeface="Times New Roman Bold"/>
                <a:cs typeface="Times New Roman Bold"/>
                <a:sym typeface="Times New Roman Bold"/>
              </a:rPr>
              <a:t>Front Office</a:t>
            </a:r>
          </a:p>
        </p:txBody>
      </p:sp>
      <p:sp>
        <p:nvSpPr>
          <p:cNvPr name="TextBox 19" id="19"/>
          <p:cNvSpPr txBox="true"/>
          <p:nvPr/>
        </p:nvSpPr>
        <p:spPr>
          <a:xfrm rot="0">
            <a:off x="12356295" y="5955234"/>
            <a:ext cx="4470162" cy="1282065"/>
          </a:xfrm>
          <a:prstGeom prst="rect">
            <a:avLst/>
          </a:prstGeom>
        </p:spPr>
        <p:txBody>
          <a:bodyPr anchor="t" rtlCol="false" tIns="0" lIns="0" bIns="0" rIns="0">
            <a:spAutoFit/>
          </a:bodyPr>
          <a:lstStyle/>
          <a:p>
            <a:pPr algn="just">
              <a:lnSpc>
                <a:spcPts val="3359"/>
              </a:lnSpc>
            </a:pPr>
            <a:r>
              <a:rPr lang="en-US" sz="2400">
                <a:solidFill>
                  <a:srgbClr val="FFFFFF"/>
                </a:solidFill>
                <a:latin typeface="Calibri (MS)"/>
                <a:ea typeface="Calibri (MS)"/>
                <a:cs typeface="Calibri (MS)"/>
                <a:sym typeface="Calibri (MS)"/>
              </a:rPr>
              <a:t>Promotes the hotel, drives bookings, and builds brand visibility.</a:t>
            </a:r>
          </a:p>
        </p:txBody>
      </p:sp>
      <p:sp>
        <p:nvSpPr>
          <p:cNvPr name="TextBox 20" id="20"/>
          <p:cNvSpPr txBox="true"/>
          <p:nvPr/>
        </p:nvSpPr>
        <p:spPr>
          <a:xfrm rot="0">
            <a:off x="13221102" y="5238554"/>
            <a:ext cx="3175395" cy="609600"/>
          </a:xfrm>
          <a:prstGeom prst="rect">
            <a:avLst/>
          </a:prstGeom>
        </p:spPr>
        <p:txBody>
          <a:bodyPr anchor="t" rtlCol="false" tIns="0" lIns="0" bIns="0" rIns="0">
            <a:spAutoFit/>
          </a:bodyPr>
          <a:lstStyle/>
          <a:p>
            <a:pPr algn="ctr">
              <a:lnSpc>
                <a:spcPts val="4200"/>
              </a:lnSpc>
            </a:pPr>
            <a:r>
              <a:rPr lang="en-US" sz="3000" b="true">
                <a:solidFill>
                  <a:srgbClr val="FFFFFF"/>
                </a:solidFill>
                <a:latin typeface="Times New Roman Bold"/>
                <a:ea typeface="Times New Roman Bold"/>
                <a:cs typeface="Times New Roman Bold"/>
                <a:sym typeface="Times New Roman Bold"/>
              </a:rPr>
              <a:t>Sales &amp; Marketing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grpSp>
        <p:nvGrpSpPr>
          <p:cNvPr name="Group 2" id="2"/>
          <p:cNvGrpSpPr/>
          <p:nvPr/>
        </p:nvGrpSpPr>
        <p:grpSpPr>
          <a:xfrm rot="0">
            <a:off x="9530146" y="0"/>
            <a:ext cx="8757854" cy="3429000"/>
            <a:chOff x="0" y="0"/>
            <a:chExt cx="4010972" cy="1570433"/>
          </a:xfrm>
        </p:grpSpPr>
        <p:sp>
          <p:nvSpPr>
            <p:cNvPr name="Freeform 3" id="3"/>
            <p:cNvSpPr/>
            <p:nvPr/>
          </p:nvSpPr>
          <p:spPr>
            <a:xfrm flipH="false" flipV="false" rot="0">
              <a:off x="0" y="0"/>
              <a:ext cx="4010972" cy="1570433"/>
            </a:xfrm>
            <a:custGeom>
              <a:avLst/>
              <a:gdLst/>
              <a:ahLst/>
              <a:cxnLst/>
              <a:rect r="r" b="b" t="t" l="l"/>
              <a:pathLst>
                <a:path h="1570433" w="4010972">
                  <a:moveTo>
                    <a:pt x="0" y="0"/>
                  </a:moveTo>
                  <a:lnTo>
                    <a:pt x="4010972" y="0"/>
                  </a:lnTo>
                  <a:lnTo>
                    <a:pt x="4010972" y="1570433"/>
                  </a:lnTo>
                  <a:lnTo>
                    <a:pt x="0" y="1570433"/>
                  </a:lnTo>
                  <a:close/>
                </a:path>
              </a:pathLst>
            </a:custGeom>
            <a:blipFill>
              <a:blip r:embed="rId2"/>
              <a:stretch>
                <a:fillRect l="0" t="-35081" r="0" b="-35081"/>
              </a:stretch>
            </a:blipFill>
          </p:spPr>
        </p:sp>
      </p:grpSp>
      <p:grpSp>
        <p:nvGrpSpPr>
          <p:cNvPr name="Group 4" id="4"/>
          <p:cNvGrpSpPr/>
          <p:nvPr/>
        </p:nvGrpSpPr>
        <p:grpSpPr>
          <a:xfrm rot="0">
            <a:off x="9530146" y="3429000"/>
            <a:ext cx="8757854" cy="3429000"/>
            <a:chOff x="0" y="0"/>
            <a:chExt cx="4010972" cy="1570433"/>
          </a:xfrm>
        </p:grpSpPr>
        <p:sp>
          <p:nvSpPr>
            <p:cNvPr name="Freeform 5" id="5"/>
            <p:cNvSpPr/>
            <p:nvPr/>
          </p:nvSpPr>
          <p:spPr>
            <a:xfrm flipH="false" flipV="false" rot="0">
              <a:off x="0" y="0"/>
              <a:ext cx="4010972" cy="1570433"/>
            </a:xfrm>
            <a:custGeom>
              <a:avLst/>
              <a:gdLst/>
              <a:ahLst/>
              <a:cxnLst/>
              <a:rect r="r" b="b" t="t" l="l"/>
              <a:pathLst>
                <a:path h="1570433" w="4010972">
                  <a:moveTo>
                    <a:pt x="0" y="0"/>
                  </a:moveTo>
                  <a:lnTo>
                    <a:pt x="4010972" y="0"/>
                  </a:lnTo>
                  <a:lnTo>
                    <a:pt x="4010972" y="1570433"/>
                  </a:lnTo>
                  <a:lnTo>
                    <a:pt x="0" y="1570433"/>
                  </a:lnTo>
                  <a:close/>
                </a:path>
              </a:pathLst>
            </a:custGeom>
            <a:blipFill>
              <a:blip r:embed="rId3"/>
              <a:stretch>
                <a:fillRect l="0" t="-24865" r="0" b="-24865"/>
              </a:stretch>
            </a:blipFill>
          </p:spPr>
        </p:sp>
      </p:grpSp>
      <p:grpSp>
        <p:nvGrpSpPr>
          <p:cNvPr name="Group 6" id="6"/>
          <p:cNvGrpSpPr/>
          <p:nvPr/>
        </p:nvGrpSpPr>
        <p:grpSpPr>
          <a:xfrm rot="0">
            <a:off x="9530146" y="6858000"/>
            <a:ext cx="8757854" cy="3429000"/>
            <a:chOff x="0" y="0"/>
            <a:chExt cx="4010972" cy="1570433"/>
          </a:xfrm>
        </p:grpSpPr>
        <p:sp>
          <p:nvSpPr>
            <p:cNvPr name="Freeform 7" id="7"/>
            <p:cNvSpPr/>
            <p:nvPr/>
          </p:nvSpPr>
          <p:spPr>
            <a:xfrm flipH="false" flipV="false" rot="0">
              <a:off x="0" y="0"/>
              <a:ext cx="4010972" cy="1570433"/>
            </a:xfrm>
            <a:custGeom>
              <a:avLst/>
              <a:gdLst/>
              <a:ahLst/>
              <a:cxnLst/>
              <a:rect r="r" b="b" t="t" l="l"/>
              <a:pathLst>
                <a:path h="1570433" w="4010972">
                  <a:moveTo>
                    <a:pt x="0" y="0"/>
                  </a:moveTo>
                  <a:lnTo>
                    <a:pt x="4010972" y="0"/>
                  </a:lnTo>
                  <a:lnTo>
                    <a:pt x="4010972" y="1570433"/>
                  </a:lnTo>
                  <a:lnTo>
                    <a:pt x="0" y="1570433"/>
                  </a:lnTo>
                  <a:close/>
                </a:path>
              </a:pathLst>
            </a:custGeom>
            <a:blipFill>
              <a:blip r:embed="rId4"/>
              <a:stretch>
                <a:fillRect l="0" t="-43861" r="0" b="-43861"/>
              </a:stretch>
            </a:blipFill>
          </p:spPr>
        </p:sp>
      </p:grpSp>
      <p:grpSp>
        <p:nvGrpSpPr>
          <p:cNvPr name="Group 8" id="8"/>
          <p:cNvGrpSpPr/>
          <p:nvPr/>
        </p:nvGrpSpPr>
        <p:grpSpPr>
          <a:xfrm rot="0">
            <a:off x="9530146" y="2618771"/>
            <a:ext cx="2945775" cy="810229"/>
            <a:chOff x="0" y="0"/>
            <a:chExt cx="775842" cy="213394"/>
          </a:xfrm>
        </p:grpSpPr>
        <p:sp>
          <p:nvSpPr>
            <p:cNvPr name="Freeform 9" id="9"/>
            <p:cNvSpPr/>
            <p:nvPr/>
          </p:nvSpPr>
          <p:spPr>
            <a:xfrm flipH="false" flipV="false" rot="0">
              <a:off x="0" y="0"/>
              <a:ext cx="775842" cy="213394"/>
            </a:xfrm>
            <a:custGeom>
              <a:avLst/>
              <a:gdLst/>
              <a:ahLst/>
              <a:cxnLst/>
              <a:rect r="r" b="b" t="t" l="l"/>
              <a:pathLst>
                <a:path h="213394" w="775842">
                  <a:moveTo>
                    <a:pt x="0" y="0"/>
                  </a:moveTo>
                  <a:lnTo>
                    <a:pt x="775842" y="0"/>
                  </a:lnTo>
                  <a:lnTo>
                    <a:pt x="775842" y="213394"/>
                  </a:lnTo>
                  <a:lnTo>
                    <a:pt x="0" y="213394"/>
                  </a:lnTo>
                  <a:close/>
                </a:path>
              </a:pathLst>
            </a:custGeom>
            <a:solidFill>
              <a:srgbClr val="CA813B"/>
            </a:solidFill>
          </p:spPr>
        </p:sp>
        <p:sp>
          <p:nvSpPr>
            <p:cNvPr name="TextBox 10" id="10"/>
            <p:cNvSpPr txBox="true"/>
            <p:nvPr/>
          </p:nvSpPr>
          <p:spPr>
            <a:xfrm>
              <a:off x="0" y="-66675"/>
              <a:ext cx="775842" cy="280069"/>
            </a:xfrm>
            <a:prstGeom prst="rect">
              <a:avLst/>
            </a:prstGeom>
          </p:spPr>
          <p:txBody>
            <a:bodyPr anchor="ctr" rtlCol="false" tIns="50800" lIns="50800" bIns="50800" rIns="50800"/>
            <a:lstStyle/>
            <a:p>
              <a:pPr algn="ctr">
                <a:lnSpc>
                  <a:spcPts val="2363"/>
                </a:lnSpc>
              </a:pPr>
              <a:r>
                <a:rPr lang="en-US" b="true" sz="1687">
                  <a:solidFill>
                    <a:srgbClr val="FFFFFF"/>
                  </a:solidFill>
                  <a:latin typeface="Calibri (MS) Bold"/>
                  <a:ea typeface="Calibri (MS) Bold"/>
                  <a:cs typeface="Calibri (MS) Bold"/>
                  <a:sym typeface="Calibri (MS) Bold"/>
                </a:rPr>
                <a:t>Business Hotel</a:t>
              </a:r>
            </a:p>
          </p:txBody>
        </p:sp>
      </p:grpSp>
      <p:grpSp>
        <p:nvGrpSpPr>
          <p:cNvPr name="Group 11" id="11"/>
          <p:cNvGrpSpPr/>
          <p:nvPr/>
        </p:nvGrpSpPr>
        <p:grpSpPr>
          <a:xfrm rot="0">
            <a:off x="9530146" y="6047771"/>
            <a:ext cx="2945775" cy="810229"/>
            <a:chOff x="0" y="0"/>
            <a:chExt cx="775842" cy="213394"/>
          </a:xfrm>
        </p:grpSpPr>
        <p:sp>
          <p:nvSpPr>
            <p:cNvPr name="Freeform 12" id="12"/>
            <p:cNvSpPr/>
            <p:nvPr/>
          </p:nvSpPr>
          <p:spPr>
            <a:xfrm flipH="false" flipV="false" rot="0">
              <a:off x="0" y="0"/>
              <a:ext cx="775842" cy="213394"/>
            </a:xfrm>
            <a:custGeom>
              <a:avLst/>
              <a:gdLst/>
              <a:ahLst/>
              <a:cxnLst/>
              <a:rect r="r" b="b" t="t" l="l"/>
              <a:pathLst>
                <a:path h="213394" w="775842">
                  <a:moveTo>
                    <a:pt x="0" y="0"/>
                  </a:moveTo>
                  <a:lnTo>
                    <a:pt x="775842" y="0"/>
                  </a:lnTo>
                  <a:lnTo>
                    <a:pt x="775842" y="213394"/>
                  </a:lnTo>
                  <a:lnTo>
                    <a:pt x="0" y="213394"/>
                  </a:lnTo>
                  <a:close/>
                </a:path>
              </a:pathLst>
            </a:custGeom>
            <a:solidFill>
              <a:srgbClr val="CA813B"/>
            </a:solidFill>
          </p:spPr>
        </p:sp>
        <p:sp>
          <p:nvSpPr>
            <p:cNvPr name="TextBox 13" id="13"/>
            <p:cNvSpPr txBox="true"/>
            <p:nvPr/>
          </p:nvSpPr>
          <p:spPr>
            <a:xfrm>
              <a:off x="0" y="-66675"/>
              <a:ext cx="775842" cy="280069"/>
            </a:xfrm>
            <a:prstGeom prst="rect">
              <a:avLst/>
            </a:prstGeom>
          </p:spPr>
          <p:txBody>
            <a:bodyPr anchor="ctr" rtlCol="false" tIns="50800" lIns="50800" bIns="50800" rIns="50800"/>
            <a:lstStyle/>
            <a:p>
              <a:pPr algn="ctr">
                <a:lnSpc>
                  <a:spcPts val="2363"/>
                </a:lnSpc>
              </a:pPr>
              <a:r>
                <a:rPr lang="en-US" b="true" sz="1687">
                  <a:solidFill>
                    <a:srgbClr val="FFFFFF"/>
                  </a:solidFill>
                  <a:latin typeface="Calibri (MS) Bold"/>
                  <a:ea typeface="Calibri (MS) Bold"/>
                  <a:cs typeface="Calibri (MS) Bold"/>
                  <a:sym typeface="Calibri (MS) Bold"/>
                </a:rPr>
                <a:t>Luxury Hotel</a:t>
              </a:r>
            </a:p>
          </p:txBody>
        </p:sp>
      </p:grpSp>
      <p:grpSp>
        <p:nvGrpSpPr>
          <p:cNvPr name="Group 14" id="14"/>
          <p:cNvGrpSpPr/>
          <p:nvPr/>
        </p:nvGrpSpPr>
        <p:grpSpPr>
          <a:xfrm rot="0">
            <a:off x="9530146" y="9476771"/>
            <a:ext cx="2945775" cy="810229"/>
            <a:chOff x="0" y="0"/>
            <a:chExt cx="775842" cy="213394"/>
          </a:xfrm>
        </p:grpSpPr>
        <p:sp>
          <p:nvSpPr>
            <p:cNvPr name="Freeform 15" id="15"/>
            <p:cNvSpPr/>
            <p:nvPr/>
          </p:nvSpPr>
          <p:spPr>
            <a:xfrm flipH="false" flipV="false" rot="0">
              <a:off x="0" y="0"/>
              <a:ext cx="775842" cy="213394"/>
            </a:xfrm>
            <a:custGeom>
              <a:avLst/>
              <a:gdLst/>
              <a:ahLst/>
              <a:cxnLst/>
              <a:rect r="r" b="b" t="t" l="l"/>
              <a:pathLst>
                <a:path h="213394" w="775842">
                  <a:moveTo>
                    <a:pt x="0" y="0"/>
                  </a:moveTo>
                  <a:lnTo>
                    <a:pt x="775842" y="0"/>
                  </a:lnTo>
                  <a:lnTo>
                    <a:pt x="775842" y="213394"/>
                  </a:lnTo>
                  <a:lnTo>
                    <a:pt x="0" y="213394"/>
                  </a:lnTo>
                  <a:close/>
                </a:path>
              </a:pathLst>
            </a:custGeom>
            <a:solidFill>
              <a:srgbClr val="CA813B"/>
            </a:solidFill>
          </p:spPr>
        </p:sp>
        <p:sp>
          <p:nvSpPr>
            <p:cNvPr name="TextBox 16" id="16"/>
            <p:cNvSpPr txBox="true"/>
            <p:nvPr/>
          </p:nvSpPr>
          <p:spPr>
            <a:xfrm>
              <a:off x="0" y="-66675"/>
              <a:ext cx="775842" cy="280069"/>
            </a:xfrm>
            <a:prstGeom prst="rect">
              <a:avLst/>
            </a:prstGeom>
          </p:spPr>
          <p:txBody>
            <a:bodyPr anchor="ctr" rtlCol="false" tIns="50800" lIns="50800" bIns="50800" rIns="50800"/>
            <a:lstStyle/>
            <a:p>
              <a:pPr algn="ctr">
                <a:lnSpc>
                  <a:spcPts val="2363"/>
                </a:lnSpc>
              </a:pPr>
              <a:r>
                <a:rPr lang="en-US" b="true" sz="1687">
                  <a:solidFill>
                    <a:srgbClr val="FFFFFF"/>
                  </a:solidFill>
                  <a:latin typeface="Calibri (MS) Bold"/>
                  <a:ea typeface="Calibri (MS) Bold"/>
                  <a:cs typeface="Calibri (MS) Bold"/>
                  <a:sym typeface="Calibri (MS) Bold"/>
                </a:rPr>
                <a:t>Family Hotel</a:t>
              </a:r>
            </a:p>
          </p:txBody>
        </p:sp>
      </p:grpSp>
      <p:sp>
        <p:nvSpPr>
          <p:cNvPr name="TextBox 17" id="17"/>
          <p:cNvSpPr txBox="true"/>
          <p:nvPr/>
        </p:nvSpPr>
        <p:spPr>
          <a:xfrm rot="0">
            <a:off x="506885" y="1713896"/>
            <a:ext cx="7177897" cy="904875"/>
          </a:xfrm>
          <a:prstGeom prst="rect">
            <a:avLst/>
          </a:prstGeom>
        </p:spPr>
        <p:txBody>
          <a:bodyPr anchor="t" rtlCol="false" tIns="0" lIns="0" bIns="0" rIns="0">
            <a:spAutoFit/>
          </a:bodyPr>
          <a:lstStyle/>
          <a:p>
            <a:pPr algn="l">
              <a:lnSpc>
                <a:spcPts val="5400"/>
              </a:lnSpc>
            </a:pPr>
            <a:r>
              <a:rPr lang="en-US" sz="6000" b="true">
                <a:solidFill>
                  <a:srgbClr val="FFFFFF"/>
                </a:solidFill>
                <a:latin typeface="Times New Roman Bold"/>
                <a:ea typeface="Times New Roman Bold"/>
                <a:cs typeface="Times New Roman Bold"/>
                <a:sym typeface="Times New Roman Bold"/>
              </a:rPr>
              <a:t>Types of Hotels</a:t>
            </a:r>
          </a:p>
        </p:txBody>
      </p:sp>
      <p:sp>
        <p:nvSpPr>
          <p:cNvPr name="TextBox 18" id="18"/>
          <p:cNvSpPr txBox="true"/>
          <p:nvPr/>
        </p:nvSpPr>
        <p:spPr>
          <a:xfrm rot="0">
            <a:off x="506885" y="2542571"/>
            <a:ext cx="8637115" cy="1009015"/>
          </a:xfrm>
          <a:prstGeom prst="rect">
            <a:avLst/>
          </a:prstGeom>
        </p:spPr>
        <p:txBody>
          <a:bodyPr anchor="t" rtlCol="false" tIns="0" lIns="0" bIns="0" rIns="0">
            <a:spAutoFit/>
          </a:bodyPr>
          <a:lstStyle/>
          <a:p>
            <a:pPr algn="just">
              <a:lnSpc>
                <a:spcPts val="2800"/>
              </a:lnSpc>
            </a:pPr>
          </a:p>
          <a:p>
            <a:pPr algn="just">
              <a:lnSpc>
                <a:spcPts val="2520"/>
              </a:lnSpc>
            </a:pPr>
          </a:p>
          <a:p>
            <a:pPr algn="just">
              <a:lnSpc>
                <a:spcPts val="2520"/>
              </a:lnSpc>
            </a:pPr>
          </a:p>
        </p:txBody>
      </p:sp>
      <p:sp>
        <p:nvSpPr>
          <p:cNvPr name="TextBox 19" id="19"/>
          <p:cNvSpPr txBox="true"/>
          <p:nvPr/>
        </p:nvSpPr>
        <p:spPr>
          <a:xfrm rot="0">
            <a:off x="506885" y="3465861"/>
            <a:ext cx="8637115" cy="3796665"/>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Calibri (MS)"/>
                <a:ea typeface="Calibri (MS)"/>
                <a:cs typeface="Calibri (MS)"/>
                <a:sym typeface="Calibri (MS)"/>
              </a:rPr>
              <a:t>Business Hotel – Designed for business travelers with fast Wi-Fi, office facilities, and a central business district location.</a:t>
            </a:r>
          </a:p>
          <a:p>
            <a:pPr algn="just">
              <a:lnSpc>
                <a:spcPts val="3359"/>
              </a:lnSpc>
              <a:spcBef>
                <a:spcPct val="0"/>
              </a:spcBef>
            </a:pPr>
          </a:p>
          <a:p>
            <a:pPr algn="just">
              <a:lnSpc>
                <a:spcPts val="3359"/>
              </a:lnSpc>
              <a:spcBef>
                <a:spcPct val="0"/>
              </a:spcBef>
            </a:pPr>
            <a:r>
              <a:rPr lang="en-US" sz="2400">
                <a:solidFill>
                  <a:srgbClr val="FFFFFF"/>
                </a:solidFill>
                <a:latin typeface="Calibri (MS)"/>
                <a:ea typeface="Calibri (MS)"/>
                <a:cs typeface="Calibri (MS)"/>
                <a:sym typeface="Calibri (MS)"/>
              </a:rPr>
              <a:t>Luxury Hotel – Premium accommodation with top-notch services, amenities, and exceptional guest experiences.</a:t>
            </a:r>
          </a:p>
          <a:p>
            <a:pPr algn="just">
              <a:lnSpc>
                <a:spcPts val="3359"/>
              </a:lnSpc>
              <a:spcBef>
                <a:spcPct val="0"/>
              </a:spcBef>
            </a:pPr>
          </a:p>
          <a:p>
            <a:pPr algn="just">
              <a:lnSpc>
                <a:spcPts val="3359"/>
              </a:lnSpc>
              <a:spcBef>
                <a:spcPct val="0"/>
              </a:spcBef>
            </a:pPr>
            <a:r>
              <a:rPr lang="en-US" sz="2400">
                <a:solidFill>
                  <a:srgbClr val="FFFFFF"/>
                </a:solidFill>
                <a:latin typeface="Calibri (MS)"/>
                <a:ea typeface="Calibri (MS)"/>
                <a:cs typeface="Calibri (MS)"/>
                <a:sym typeface="Calibri (MS)"/>
              </a:rPr>
              <a:t>Family Hotel – Hotels tailored for families with kids’ clubs, babysitting, family rooms, and child-friendly amenities.</a:t>
            </a:r>
          </a:p>
          <a:p>
            <a:pPr algn="just">
              <a:lnSpc>
                <a:spcPts val="33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grpSp>
        <p:nvGrpSpPr>
          <p:cNvPr name="Group 2" id="2"/>
          <p:cNvGrpSpPr/>
          <p:nvPr/>
        </p:nvGrpSpPr>
        <p:grpSpPr>
          <a:xfrm rot="0">
            <a:off x="10003362" y="-87313"/>
            <a:ext cx="8284638" cy="10287000"/>
            <a:chOff x="0" y="0"/>
            <a:chExt cx="1264749" cy="1570433"/>
          </a:xfrm>
        </p:grpSpPr>
        <p:sp>
          <p:nvSpPr>
            <p:cNvPr name="Freeform 3" id="3"/>
            <p:cNvSpPr/>
            <p:nvPr/>
          </p:nvSpPr>
          <p:spPr>
            <a:xfrm flipH="false" flipV="false" rot="0">
              <a:off x="0" y="0"/>
              <a:ext cx="1264749" cy="1570433"/>
            </a:xfrm>
            <a:custGeom>
              <a:avLst/>
              <a:gdLst/>
              <a:ahLst/>
              <a:cxnLst/>
              <a:rect r="r" b="b" t="t" l="l"/>
              <a:pathLst>
                <a:path h="1570433" w="1264749">
                  <a:moveTo>
                    <a:pt x="0" y="0"/>
                  </a:moveTo>
                  <a:lnTo>
                    <a:pt x="1264749" y="0"/>
                  </a:lnTo>
                  <a:lnTo>
                    <a:pt x="1264749" y="1570433"/>
                  </a:lnTo>
                  <a:lnTo>
                    <a:pt x="0" y="1570433"/>
                  </a:lnTo>
                  <a:close/>
                </a:path>
              </a:pathLst>
            </a:custGeom>
            <a:blipFill>
              <a:blip r:embed="rId2"/>
              <a:stretch>
                <a:fillRect l="0" t="-7117" r="0" b="-7117"/>
              </a:stretch>
            </a:blipFill>
          </p:spPr>
        </p:sp>
      </p:grpSp>
      <p:grpSp>
        <p:nvGrpSpPr>
          <p:cNvPr name="Group 4" id="4"/>
          <p:cNvGrpSpPr/>
          <p:nvPr/>
        </p:nvGrpSpPr>
        <p:grpSpPr>
          <a:xfrm rot="0">
            <a:off x="9106648" y="-1447603"/>
            <a:ext cx="896714" cy="3975538"/>
            <a:chOff x="0" y="0"/>
            <a:chExt cx="236172" cy="1047055"/>
          </a:xfrm>
        </p:grpSpPr>
        <p:sp>
          <p:nvSpPr>
            <p:cNvPr name="Freeform 5" id="5"/>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6" id="6"/>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grpSp>
        <p:nvGrpSpPr>
          <p:cNvPr name="Group 7" id="7"/>
          <p:cNvGrpSpPr/>
          <p:nvPr/>
        </p:nvGrpSpPr>
        <p:grpSpPr>
          <a:xfrm rot="0">
            <a:off x="9106648" y="8299231"/>
            <a:ext cx="896714" cy="3975538"/>
            <a:chOff x="0" y="0"/>
            <a:chExt cx="236172" cy="1047055"/>
          </a:xfrm>
        </p:grpSpPr>
        <p:sp>
          <p:nvSpPr>
            <p:cNvPr name="Freeform 8" id="8"/>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9" id="9"/>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sp>
        <p:nvSpPr>
          <p:cNvPr name="TextBox 10" id="10"/>
          <p:cNvSpPr txBox="true"/>
          <p:nvPr/>
        </p:nvSpPr>
        <p:spPr>
          <a:xfrm rot="0">
            <a:off x="708767" y="1623060"/>
            <a:ext cx="8080616" cy="904875"/>
          </a:xfrm>
          <a:prstGeom prst="rect">
            <a:avLst/>
          </a:prstGeom>
        </p:spPr>
        <p:txBody>
          <a:bodyPr anchor="t" rtlCol="false" tIns="0" lIns="0" bIns="0" rIns="0">
            <a:spAutoFit/>
          </a:bodyPr>
          <a:lstStyle/>
          <a:p>
            <a:pPr algn="ctr">
              <a:lnSpc>
                <a:spcPts val="5400"/>
              </a:lnSpc>
            </a:pPr>
            <a:r>
              <a:rPr lang="en-US" sz="6000" b="true">
                <a:solidFill>
                  <a:srgbClr val="FFFFFF"/>
                </a:solidFill>
                <a:latin typeface="Times New Roman Bold"/>
                <a:ea typeface="Times New Roman Bold"/>
                <a:cs typeface="Times New Roman Bold"/>
                <a:sym typeface="Times New Roman Bold"/>
              </a:rPr>
              <a:t>Challenges</a:t>
            </a:r>
          </a:p>
        </p:txBody>
      </p:sp>
      <p:sp>
        <p:nvSpPr>
          <p:cNvPr name="TextBox 11" id="11"/>
          <p:cNvSpPr txBox="true"/>
          <p:nvPr/>
        </p:nvSpPr>
        <p:spPr>
          <a:xfrm rot="0">
            <a:off x="708767" y="2905442"/>
            <a:ext cx="8397881" cy="4215765"/>
          </a:xfrm>
          <a:prstGeom prst="rect">
            <a:avLst/>
          </a:prstGeom>
        </p:spPr>
        <p:txBody>
          <a:bodyPr anchor="t" rtlCol="false" tIns="0" lIns="0" bIns="0" rIns="0">
            <a:spAutoFit/>
          </a:bodyPr>
          <a:lstStyle/>
          <a:p>
            <a:pPr algn="just">
              <a:lnSpc>
                <a:spcPts val="3359"/>
              </a:lnSpc>
            </a:pPr>
            <a:r>
              <a:rPr lang="en-US" sz="2400">
                <a:solidFill>
                  <a:srgbClr val="FFFFFF"/>
                </a:solidFill>
                <a:latin typeface="Calibri (MS)"/>
                <a:ea typeface="Calibri (MS)"/>
                <a:cs typeface="Calibri (MS)"/>
                <a:sym typeface="Calibri (MS)"/>
              </a:rPr>
              <a:t>Cost of Living Crisis – Inflation reduces consumer spending and raises supply costs, challenging profitability.</a:t>
            </a:r>
          </a:p>
          <a:p>
            <a:pPr algn="just">
              <a:lnSpc>
                <a:spcPts val="3359"/>
              </a:lnSpc>
            </a:pPr>
          </a:p>
          <a:p>
            <a:pPr algn="just">
              <a:lnSpc>
                <a:spcPts val="3359"/>
              </a:lnSpc>
            </a:pPr>
            <a:r>
              <a:rPr lang="en-US" sz="2400">
                <a:solidFill>
                  <a:srgbClr val="FFFFFF"/>
                </a:solidFill>
                <a:latin typeface="Calibri (MS)"/>
                <a:ea typeface="Calibri (MS)"/>
                <a:cs typeface="Calibri (MS)"/>
                <a:sym typeface="Calibri (MS)"/>
              </a:rPr>
              <a:t>Increasing Demand – Post-pandemic travel recovery boosts demand but strains resources and staffing.</a:t>
            </a:r>
          </a:p>
          <a:p>
            <a:pPr algn="just">
              <a:lnSpc>
                <a:spcPts val="3359"/>
              </a:lnSpc>
            </a:pPr>
          </a:p>
          <a:p>
            <a:pPr algn="just">
              <a:lnSpc>
                <a:spcPts val="3359"/>
              </a:lnSpc>
            </a:pPr>
            <a:r>
              <a:rPr lang="en-US" sz="2400">
                <a:solidFill>
                  <a:srgbClr val="FFFFFF"/>
                </a:solidFill>
                <a:latin typeface="Calibri (MS)"/>
                <a:ea typeface="Calibri (MS)"/>
                <a:cs typeface="Calibri (MS)"/>
                <a:sym typeface="Calibri (MS)"/>
              </a:rPr>
              <a:t>New Technology Adoption – Digital tools improve efficiency but require high investment, training, and adoption.</a:t>
            </a:r>
          </a:p>
          <a:p>
            <a:pPr algn="just">
              <a:lnSpc>
                <a:spcPts val="3359"/>
              </a:lnSpc>
            </a:pPr>
          </a:p>
          <a:p>
            <a:pPr algn="just">
              <a:lnSpc>
                <a:spcPts val="33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grpSp>
        <p:nvGrpSpPr>
          <p:cNvPr name="Group 2" id="2"/>
          <p:cNvGrpSpPr/>
          <p:nvPr/>
        </p:nvGrpSpPr>
        <p:grpSpPr>
          <a:xfrm rot="0">
            <a:off x="9555005" y="0"/>
            <a:ext cx="9081150" cy="10287000"/>
            <a:chOff x="0" y="0"/>
            <a:chExt cx="1386346" cy="1570433"/>
          </a:xfrm>
        </p:grpSpPr>
        <p:sp>
          <p:nvSpPr>
            <p:cNvPr name="Freeform 3" id="3"/>
            <p:cNvSpPr/>
            <p:nvPr/>
          </p:nvSpPr>
          <p:spPr>
            <a:xfrm flipH="false" flipV="false" rot="0">
              <a:off x="0" y="0"/>
              <a:ext cx="1386346" cy="1570433"/>
            </a:xfrm>
            <a:custGeom>
              <a:avLst/>
              <a:gdLst/>
              <a:ahLst/>
              <a:cxnLst/>
              <a:rect r="r" b="b" t="t" l="l"/>
              <a:pathLst>
                <a:path h="1570433" w="1386346">
                  <a:moveTo>
                    <a:pt x="0" y="0"/>
                  </a:moveTo>
                  <a:lnTo>
                    <a:pt x="1386346" y="0"/>
                  </a:lnTo>
                  <a:lnTo>
                    <a:pt x="1386346" y="1570433"/>
                  </a:lnTo>
                  <a:lnTo>
                    <a:pt x="0" y="1570433"/>
                  </a:lnTo>
                  <a:close/>
                </a:path>
              </a:pathLst>
            </a:custGeom>
            <a:blipFill>
              <a:blip r:embed="rId2"/>
              <a:stretch>
                <a:fillRect l="-34852" t="0" r="-34852" b="0"/>
              </a:stretch>
            </a:blipFill>
          </p:spPr>
        </p:sp>
      </p:grpSp>
      <p:grpSp>
        <p:nvGrpSpPr>
          <p:cNvPr name="Group 4" id="4"/>
          <p:cNvGrpSpPr/>
          <p:nvPr/>
        </p:nvGrpSpPr>
        <p:grpSpPr>
          <a:xfrm rot="0">
            <a:off x="9106648" y="-1447603"/>
            <a:ext cx="896714" cy="3975538"/>
            <a:chOff x="0" y="0"/>
            <a:chExt cx="236172" cy="1047055"/>
          </a:xfrm>
        </p:grpSpPr>
        <p:sp>
          <p:nvSpPr>
            <p:cNvPr name="Freeform 5" id="5"/>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6" id="6"/>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grpSp>
        <p:nvGrpSpPr>
          <p:cNvPr name="Group 7" id="7"/>
          <p:cNvGrpSpPr/>
          <p:nvPr/>
        </p:nvGrpSpPr>
        <p:grpSpPr>
          <a:xfrm rot="0">
            <a:off x="9106648" y="8299231"/>
            <a:ext cx="896714" cy="3975538"/>
            <a:chOff x="0" y="0"/>
            <a:chExt cx="236172" cy="1047055"/>
          </a:xfrm>
        </p:grpSpPr>
        <p:sp>
          <p:nvSpPr>
            <p:cNvPr name="Freeform 8" id="8"/>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9" id="9"/>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sp>
        <p:nvSpPr>
          <p:cNvPr name="TextBox 10" id="10"/>
          <p:cNvSpPr txBox="true"/>
          <p:nvPr/>
        </p:nvSpPr>
        <p:spPr>
          <a:xfrm rot="0">
            <a:off x="742174" y="1623060"/>
            <a:ext cx="7419864" cy="904875"/>
          </a:xfrm>
          <a:prstGeom prst="rect">
            <a:avLst/>
          </a:prstGeom>
        </p:spPr>
        <p:txBody>
          <a:bodyPr anchor="t" rtlCol="false" tIns="0" lIns="0" bIns="0" rIns="0">
            <a:spAutoFit/>
          </a:bodyPr>
          <a:lstStyle/>
          <a:p>
            <a:pPr algn="ctr">
              <a:lnSpc>
                <a:spcPts val="5400"/>
              </a:lnSpc>
            </a:pPr>
            <a:r>
              <a:rPr lang="en-US" sz="6000" b="true">
                <a:solidFill>
                  <a:srgbClr val="FFFFFF"/>
                </a:solidFill>
                <a:latin typeface="Times New Roman Bold"/>
                <a:ea typeface="Times New Roman Bold"/>
                <a:cs typeface="Times New Roman Bold"/>
                <a:sym typeface="Times New Roman Bold"/>
              </a:rPr>
              <a:t>Trends</a:t>
            </a:r>
          </a:p>
        </p:txBody>
      </p:sp>
      <p:sp>
        <p:nvSpPr>
          <p:cNvPr name="TextBox 11" id="11"/>
          <p:cNvSpPr txBox="true"/>
          <p:nvPr/>
        </p:nvSpPr>
        <p:spPr>
          <a:xfrm rot="0">
            <a:off x="742174" y="3281859"/>
            <a:ext cx="8401826" cy="4634865"/>
          </a:xfrm>
          <a:prstGeom prst="rect">
            <a:avLst/>
          </a:prstGeom>
        </p:spPr>
        <p:txBody>
          <a:bodyPr anchor="t" rtlCol="false" tIns="0" lIns="0" bIns="0" rIns="0">
            <a:spAutoFit/>
          </a:bodyPr>
          <a:lstStyle/>
          <a:p>
            <a:pPr algn="just">
              <a:lnSpc>
                <a:spcPts val="3359"/>
              </a:lnSpc>
            </a:pPr>
            <a:r>
              <a:rPr lang="en-US" sz="2400">
                <a:solidFill>
                  <a:srgbClr val="FFFFFF"/>
                </a:solidFill>
                <a:latin typeface="Calibri (MS)"/>
                <a:ea typeface="Calibri (MS)"/>
                <a:cs typeface="Calibri (MS)"/>
                <a:sym typeface="Calibri (MS)"/>
              </a:rPr>
              <a:t>Technological Innovations – Mobile check-ins, AI, VR, and robotics are reshaping guest experiences and hotel operations.</a:t>
            </a:r>
          </a:p>
          <a:p>
            <a:pPr algn="just">
              <a:lnSpc>
                <a:spcPts val="3359"/>
              </a:lnSpc>
            </a:pPr>
          </a:p>
          <a:p>
            <a:pPr algn="just">
              <a:lnSpc>
                <a:spcPts val="3359"/>
              </a:lnSpc>
            </a:pPr>
            <a:r>
              <a:rPr lang="en-US" sz="2400">
                <a:solidFill>
                  <a:srgbClr val="FFFFFF"/>
                </a:solidFill>
                <a:latin typeface="Calibri (MS)"/>
                <a:ea typeface="Calibri (MS)"/>
                <a:cs typeface="Calibri (MS)"/>
                <a:sym typeface="Calibri (MS)"/>
              </a:rPr>
              <a:t>Virtual Tours &amp; Social Media – Immersive tours and storytelling on digital platforms drive guest trust and brand visibility.</a:t>
            </a:r>
          </a:p>
          <a:p>
            <a:pPr algn="just">
              <a:lnSpc>
                <a:spcPts val="3359"/>
              </a:lnSpc>
            </a:pPr>
          </a:p>
          <a:p>
            <a:pPr algn="just">
              <a:lnSpc>
                <a:spcPts val="3359"/>
              </a:lnSpc>
            </a:pPr>
            <a:r>
              <a:rPr lang="en-US" sz="2400">
                <a:solidFill>
                  <a:srgbClr val="FFFFFF"/>
                </a:solidFill>
                <a:latin typeface="Calibri (MS)"/>
                <a:ea typeface="Calibri (MS)"/>
                <a:cs typeface="Calibri (MS)"/>
                <a:sym typeface="Calibri (MS)"/>
              </a:rPr>
              <a:t>Personalized Guest Experiences – AI and guest data enable tailored stays, from bookings to post-visit engagement.</a:t>
            </a:r>
          </a:p>
          <a:p>
            <a:pPr algn="just">
              <a:lnSpc>
                <a:spcPts val="3359"/>
              </a:lnSpc>
            </a:pPr>
          </a:p>
          <a:p>
            <a:pPr algn="just">
              <a:lnSpc>
                <a:spcPts val="3359"/>
              </a:lnSpc>
            </a:pPr>
          </a:p>
          <a:p>
            <a:pPr algn="just">
              <a:lnSpc>
                <a:spcPts val="33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22C27"/>
        </a:solidFill>
      </p:bgPr>
    </p:bg>
    <p:spTree>
      <p:nvGrpSpPr>
        <p:cNvPr id="1" name=""/>
        <p:cNvGrpSpPr/>
        <p:nvPr/>
      </p:nvGrpSpPr>
      <p:grpSpPr>
        <a:xfrm>
          <a:off x="0" y="0"/>
          <a:ext cx="0" cy="0"/>
          <a:chOff x="0" y="0"/>
          <a:chExt cx="0" cy="0"/>
        </a:xfrm>
      </p:grpSpPr>
      <p:grpSp>
        <p:nvGrpSpPr>
          <p:cNvPr name="Group 2" id="2"/>
          <p:cNvGrpSpPr/>
          <p:nvPr/>
        </p:nvGrpSpPr>
        <p:grpSpPr>
          <a:xfrm rot="0">
            <a:off x="9555657" y="3155731"/>
            <a:ext cx="896714" cy="3975538"/>
            <a:chOff x="0" y="0"/>
            <a:chExt cx="236172" cy="1047055"/>
          </a:xfrm>
        </p:grpSpPr>
        <p:sp>
          <p:nvSpPr>
            <p:cNvPr name="Freeform 3" id="3"/>
            <p:cNvSpPr/>
            <p:nvPr/>
          </p:nvSpPr>
          <p:spPr>
            <a:xfrm flipH="false" flipV="false" rot="0">
              <a:off x="0" y="0"/>
              <a:ext cx="236172" cy="1047055"/>
            </a:xfrm>
            <a:custGeom>
              <a:avLst/>
              <a:gdLst/>
              <a:ahLst/>
              <a:cxnLst/>
              <a:rect r="r" b="b" t="t" l="l"/>
              <a:pathLst>
                <a:path h="1047055" w="236172">
                  <a:moveTo>
                    <a:pt x="0" y="0"/>
                  </a:moveTo>
                  <a:lnTo>
                    <a:pt x="236172" y="0"/>
                  </a:lnTo>
                  <a:lnTo>
                    <a:pt x="236172" y="1047055"/>
                  </a:lnTo>
                  <a:lnTo>
                    <a:pt x="0" y="1047055"/>
                  </a:lnTo>
                  <a:close/>
                </a:path>
              </a:pathLst>
            </a:custGeom>
            <a:solidFill>
              <a:srgbClr val="CA813B"/>
            </a:solidFill>
          </p:spPr>
        </p:sp>
        <p:sp>
          <p:nvSpPr>
            <p:cNvPr name="TextBox 4" id="4"/>
            <p:cNvSpPr txBox="true"/>
            <p:nvPr/>
          </p:nvSpPr>
          <p:spPr>
            <a:xfrm>
              <a:off x="0" y="-57150"/>
              <a:ext cx="236172" cy="1104205"/>
            </a:xfrm>
            <a:prstGeom prst="rect">
              <a:avLst/>
            </a:prstGeom>
          </p:spPr>
          <p:txBody>
            <a:bodyPr anchor="ctr" rtlCol="false" tIns="50800" lIns="50800" bIns="50800" rIns="50800"/>
            <a:lstStyle/>
            <a:p>
              <a:pPr algn="ctr">
                <a:lnSpc>
                  <a:spcPts val="2363"/>
                </a:lnSpc>
              </a:pPr>
            </a:p>
          </p:txBody>
        </p:sp>
      </p:grpSp>
      <p:sp>
        <p:nvSpPr>
          <p:cNvPr name="TextBox 5" id="5"/>
          <p:cNvSpPr txBox="true"/>
          <p:nvPr/>
        </p:nvSpPr>
        <p:spPr>
          <a:xfrm rot="0">
            <a:off x="504201" y="1301776"/>
            <a:ext cx="9763725" cy="904875"/>
          </a:xfrm>
          <a:prstGeom prst="rect">
            <a:avLst/>
          </a:prstGeom>
        </p:spPr>
        <p:txBody>
          <a:bodyPr anchor="t" rtlCol="false" tIns="0" lIns="0" bIns="0" rIns="0">
            <a:spAutoFit/>
          </a:bodyPr>
          <a:lstStyle/>
          <a:p>
            <a:pPr algn="ctr">
              <a:lnSpc>
                <a:spcPts val="5400"/>
              </a:lnSpc>
            </a:pPr>
            <a:r>
              <a:rPr lang="en-US" sz="6000" b="true">
                <a:solidFill>
                  <a:srgbClr val="FFFFFF"/>
                </a:solidFill>
                <a:latin typeface="Times New Roman Bold"/>
                <a:ea typeface="Times New Roman Bold"/>
                <a:cs typeface="Times New Roman Bold"/>
                <a:sym typeface="Times New Roman Bold"/>
              </a:rPr>
              <a:t>Case Studies of Famous Hotel </a:t>
            </a:r>
          </a:p>
        </p:txBody>
      </p:sp>
      <p:sp>
        <p:nvSpPr>
          <p:cNvPr name="TextBox 6" id="6"/>
          <p:cNvSpPr txBox="true"/>
          <p:nvPr/>
        </p:nvSpPr>
        <p:spPr>
          <a:xfrm rot="0">
            <a:off x="504201" y="2718553"/>
            <a:ext cx="8889560" cy="5332730"/>
          </a:xfrm>
          <a:prstGeom prst="rect">
            <a:avLst/>
          </a:prstGeom>
        </p:spPr>
        <p:txBody>
          <a:bodyPr anchor="t" rtlCol="false" tIns="0" lIns="0" bIns="0" rIns="0">
            <a:spAutoFit/>
          </a:bodyPr>
          <a:lstStyle/>
          <a:p>
            <a:pPr algn="just">
              <a:lnSpc>
                <a:spcPts val="3359"/>
              </a:lnSpc>
            </a:pPr>
            <a:r>
              <a:rPr lang="en-US" sz="2400">
                <a:solidFill>
                  <a:srgbClr val="FFFFFF"/>
                </a:solidFill>
                <a:latin typeface="Calibri (MS)"/>
                <a:ea typeface="Calibri (MS)"/>
                <a:cs typeface="Calibri (MS)"/>
                <a:sym typeface="Calibri (MS)"/>
              </a:rPr>
              <a:t>Marriott International – A global leader known for its luxury, business, and mid-scale hotel brands.</a:t>
            </a:r>
          </a:p>
          <a:p>
            <a:pPr algn="just">
              <a:lnSpc>
                <a:spcPts val="3359"/>
              </a:lnSpc>
            </a:pPr>
          </a:p>
          <a:p>
            <a:pPr algn="just">
              <a:lnSpc>
                <a:spcPts val="3359"/>
              </a:lnSpc>
            </a:pPr>
            <a:r>
              <a:rPr lang="en-US" sz="2400">
                <a:solidFill>
                  <a:srgbClr val="FFFFFF"/>
                </a:solidFill>
                <a:latin typeface="Calibri (MS)"/>
                <a:ea typeface="Calibri (MS)"/>
                <a:cs typeface="Calibri (MS)"/>
                <a:sym typeface="Calibri (MS)"/>
              </a:rPr>
              <a:t>Taj Hotels (India) – Iconic Indian brand offering luxury rooted in heritage and cultural richness.</a:t>
            </a:r>
          </a:p>
          <a:p>
            <a:pPr algn="just">
              <a:lnSpc>
                <a:spcPts val="3359"/>
              </a:lnSpc>
            </a:pPr>
          </a:p>
          <a:p>
            <a:pPr algn="just">
              <a:lnSpc>
                <a:spcPts val="3359"/>
              </a:lnSpc>
            </a:pPr>
            <a:r>
              <a:rPr lang="en-US" sz="2400">
                <a:solidFill>
                  <a:srgbClr val="FFFFFF"/>
                </a:solidFill>
                <a:latin typeface="Calibri (MS)"/>
                <a:ea typeface="Calibri (MS)"/>
                <a:cs typeface="Calibri (MS)"/>
                <a:sym typeface="Calibri (MS)"/>
              </a:rPr>
              <a:t>Airbnb – A disruptive platform enabling personalized, home-style stays beyond traditional hotels.</a:t>
            </a:r>
          </a:p>
          <a:p>
            <a:pPr algn="just">
              <a:lnSpc>
                <a:spcPts val="3079"/>
              </a:lnSpc>
            </a:pPr>
          </a:p>
          <a:p>
            <a:pPr algn="just">
              <a:lnSpc>
                <a:spcPts val="3079"/>
              </a:lnSpc>
            </a:pPr>
          </a:p>
          <a:p>
            <a:pPr algn="just">
              <a:lnSpc>
                <a:spcPts val="3079"/>
              </a:lnSpc>
            </a:pPr>
          </a:p>
          <a:p>
            <a:pPr algn="just">
              <a:lnSpc>
                <a:spcPts val="3079"/>
              </a:lnSpc>
            </a:pPr>
          </a:p>
          <a:p>
            <a:pPr algn="just">
              <a:lnSpc>
                <a:spcPts val="3079"/>
              </a:lnSpc>
            </a:pPr>
          </a:p>
        </p:txBody>
      </p:sp>
      <p:grpSp>
        <p:nvGrpSpPr>
          <p:cNvPr name="Group 7" id="7"/>
          <p:cNvGrpSpPr/>
          <p:nvPr/>
        </p:nvGrpSpPr>
        <p:grpSpPr>
          <a:xfrm rot="0">
            <a:off x="10452371" y="-481965"/>
            <a:ext cx="8416780" cy="10768965"/>
            <a:chOff x="0" y="0"/>
            <a:chExt cx="1303980" cy="1668394"/>
          </a:xfrm>
        </p:grpSpPr>
        <p:sp>
          <p:nvSpPr>
            <p:cNvPr name="Freeform 8" id="8"/>
            <p:cNvSpPr/>
            <p:nvPr/>
          </p:nvSpPr>
          <p:spPr>
            <a:xfrm flipH="false" flipV="false" rot="0">
              <a:off x="0" y="0"/>
              <a:ext cx="1303980" cy="1668394"/>
            </a:xfrm>
            <a:custGeom>
              <a:avLst/>
              <a:gdLst/>
              <a:ahLst/>
              <a:cxnLst/>
              <a:rect r="r" b="b" t="t" l="l"/>
              <a:pathLst>
                <a:path h="1668394" w="1303980">
                  <a:moveTo>
                    <a:pt x="0" y="0"/>
                  </a:moveTo>
                  <a:lnTo>
                    <a:pt x="1303980" y="0"/>
                  </a:lnTo>
                  <a:lnTo>
                    <a:pt x="1303980" y="1668394"/>
                  </a:lnTo>
                  <a:lnTo>
                    <a:pt x="0" y="1668394"/>
                  </a:lnTo>
                  <a:close/>
                </a:path>
              </a:pathLst>
            </a:custGeom>
            <a:blipFill>
              <a:blip r:embed="rId2"/>
              <a:stretch>
                <a:fillRect l="-46019" t="0" r="-46019"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DAGyFQ3nyI8</dc:identifier>
  <dcterms:modified xsi:type="dcterms:W3CDTF">2011-08-01T06:04:30Z</dcterms:modified>
  <cp:revision>1</cp:revision>
  <dc:title>Presented by: Olivia Wilson</dc:title>
</cp:coreProperties>
</file>